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58" r:id="rId5"/>
    <p:sldId id="259" r:id="rId6"/>
    <p:sldId id="275" r:id="rId7"/>
    <p:sldId id="276" r:id="rId8"/>
    <p:sldId id="261" r:id="rId9"/>
    <p:sldId id="265" r:id="rId10"/>
    <p:sldId id="267" r:id="rId11"/>
    <p:sldId id="266" r:id="rId12"/>
    <p:sldId id="270" r:id="rId13"/>
    <p:sldId id="271" r:id="rId14"/>
    <p:sldId id="272" r:id="rId15"/>
    <p:sldId id="273"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1" d="100"/>
          <a:sy n="91" d="100"/>
        </p:scale>
        <p:origin x="-1210" y="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lumMod val="9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13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65E886-2E03-490F-84FE-C8A6391FECF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F251B-1464-40AF-AF22-5AF864323BBC}" type="slidenum">
              <a:rPr lang="en-US" smtClean="0"/>
              <a:t>‹#›</a:t>
            </a:fld>
            <a:endParaRPr lang="en-US"/>
          </a:p>
        </p:txBody>
      </p:sp>
    </p:spTree>
    <p:extLst>
      <p:ext uri="{BB962C8B-B14F-4D97-AF65-F5344CB8AC3E}">
        <p14:creationId xmlns:p14="http://schemas.microsoft.com/office/powerpoint/2010/main" val="17340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65E886-2E03-490F-84FE-C8A6391FECF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F251B-1464-40AF-AF22-5AF864323BBC}" type="slidenum">
              <a:rPr lang="en-US" smtClean="0"/>
              <a:t>‹#›</a:t>
            </a:fld>
            <a:endParaRPr lang="en-US"/>
          </a:p>
        </p:txBody>
      </p:sp>
    </p:spTree>
    <p:extLst>
      <p:ext uri="{BB962C8B-B14F-4D97-AF65-F5344CB8AC3E}">
        <p14:creationId xmlns:p14="http://schemas.microsoft.com/office/powerpoint/2010/main" val="110928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65E886-2E03-490F-84FE-C8A6391FECF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F251B-1464-40AF-AF22-5AF864323BBC}" type="slidenum">
              <a:rPr lang="en-US" smtClean="0"/>
              <a:t>‹#›</a:t>
            </a:fld>
            <a:endParaRPr lang="en-US"/>
          </a:p>
        </p:txBody>
      </p:sp>
      <p:sp>
        <p:nvSpPr>
          <p:cNvPr id="7" name="Rectangle 6"/>
          <p:cNvSpPr/>
          <p:nvPr userDrawn="1"/>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1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65E886-2E03-490F-84FE-C8A6391FECF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F251B-1464-40AF-AF22-5AF864323BBC}" type="slidenum">
              <a:rPr lang="en-US" smtClean="0"/>
              <a:t>‹#›</a:t>
            </a:fld>
            <a:endParaRPr lang="en-US"/>
          </a:p>
        </p:txBody>
      </p:sp>
    </p:spTree>
    <p:extLst>
      <p:ext uri="{BB962C8B-B14F-4D97-AF65-F5344CB8AC3E}">
        <p14:creationId xmlns:p14="http://schemas.microsoft.com/office/powerpoint/2010/main" val="363257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65E886-2E03-490F-84FE-C8A6391FECF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F251B-1464-40AF-AF22-5AF864323BBC}" type="slidenum">
              <a:rPr lang="en-US" smtClean="0"/>
              <a:t>‹#›</a:t>
            </a:fld>
            <a:endParaRPr lang="en-US"/>
          </a:p>
        </p:txBody>
      </p:sp>
    </p:spTree>
    <p:extLst>
      <p:ext uri="{BB962C8B-B14F-4D97-AF65-F5344CB8AC3E}">
        <p14:creationId xmlns:p14="http://schemas.microsoft.com/office/powerpoint/2010/main" val="244097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65E886-2E03-490F-84FE-C8A6391FECF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5F251B-1464-40AF-AF22-5AF864323BBC}" type="slidenum">
              <a:rPr lang="en-US" smtClean="0"/>
              <a:t>‹#›</a:t>
            </a:fld>
            <a:endParaRPr lang="en-US"/>
          </a:p>
        </p:txBody>
      </p:sp>
    </p:spTree>
    <p:extLst>
      <p:ext uri="{BB962C8B-B14F-4D97-AF65-F5344CB8AC3E}">
        <p14:creationId xmlns:p14="http://schemas.microsoft.com/office/powerpoint/2010/main" val="1876243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65E886-2E03-490F-84FE-C8A6391FECF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5F251B-1464-40AF-AF22-5AF864323BBC}" type="slidenum">
              <a:rPr lang="en-US" smtClean="0"/>
              <a:t>‹#›</a:t>
            </a:fld>
            <a:endParaRPr lang="en-US"/>
          </a:p>
        </p:txBody>
      </p:sp>
    </p:spTree>
    <p:extLst>
      <p:ext uri="{BB962C8B-B14F-4D97-AF65-F5344CB8AC3E}">
        <p14:creationId xmlns:p14="http://schemas.microsoft.com/office/powerpoint/2010/main" val="1485183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5E886-2E03-490F-84FE-C8A6391FECF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5F251B-1464-40AF-AF22-5AF864323BBC}" type="slidenum">
              <a:rPr lang="en-US" smtClean="0"/>
              <a:t>‹#›</a:t>
            </a:fld>
            <a:endParaRPr lang="en-US"/>
          </a:p>
        </p:txBody>
      </p:sp>
      <p:sp>
        <p:nvSpPr>
          <p:cNvPr id="5" name="Rectangle 4"/>
          <p:cNvSpPr/>
          <p:nvPr userDrawn="1"/>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159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5E886-2E03-490F-84FE-C8A6391FECF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F251B-1464-40AF-AF22-5AF864323BBC}" type="slidenum">
              <a:rPr lang="en-US" smtClean="0"/>
              <a:t>‹#›</a:t>
            </a:fld>
            <a:endParaRPr lang="en-US"/>
          </a:p>
        </p:txBody>
      </p:sp>
    </p:spTree>
    <p:extLst>
      <p:ext uri="{BB962C8B-B14F-4D97-AF65-F5344CB8AC3E}">
        <p14:creationId xmlns:p14="http://schemas.microsoft.com/office/powerpoint/2010/main" val="150492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5E886-2E03-490F-84FE-C8A6391FECF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F251B-1464-40AF-AF22-5AF864323BBC}" type="slidenum">
              <a:rPr lang="en-US" smtClean="0"/>
              <a:t>‹#›</a:t>
            </a:fld>
            <a:endParaRPr lang="en-US"/>
          </a:p>
        </p:txBody>
      </p:sp>
    </p:spTree>
    <p:extLst>
      <p:ext uri="{BB962C8B-B14F-4D97-AF65-F5344CB8AC3E}">
        <p14:creationId xmlns:p14="http://schemas.microsoft.com/office/powerpoint/2010/main" val="527947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5E886-2E03-490F-84FE-C8A6391FECFD}" type="datetimeFigureOut">
              <a:rPr lang="en-US" smtClean="0"/>
              <a:t>6/5/2018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F251B-1464-40AF-AF22-5AF864323BBC}" type="slidenum">
              <a:rPr lang="en-US" smtClean="0"/>
              <a:t>‹#›</a:t>
            </a:fld>
            <a:endParaRPr lang="en-US"/>
          </a:p>
        </p:txBody>
      </p:sp>
    </p:spTree>
    <p:extLst>
      <p:ext uri="{BB962C8B-B14F-4D97-AF65-F5344CB8AC3E}">
        <p14:creationId xmlns:p14="http://schemas.microsoft.com/office/powerpoint/2010/main" val="912706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lumMod val="95000"/>
            </a:schemeClr>
          </a:solidFill>
          <a:latin typeface="+mj-lt"/>
          <a:ea typeface="+mj-ea"/>
          <a:cs typeface="+mj-cs"/>
        </a:defRPr>
      </a:lvl1pPr>
    </p:titleStyle>
    <p:bodyStyle>
      <a:lvl1pPr marL="342900" indent="-342900" algn="l" defTabSz="914400" rtl="0" eaLnBrk="1" latinLnBrk="0" hangingPunct="1">
        <a:spcBef>
          <a:spcPct val="20000"/>
        </a:spcBef>
        <a:buClr>
          <a:schemeClr val="tx2">
            <a:lumMod val="40000"/>
            <a:lumOff val="60000"/>
          </a:schemeClr>
        </a:buClr>
        <a:buFont typeface="Arial" panose="020B0604020202020204" pitchFamily="34" charset="0"/>
        <a:buChar char="•"/>
        <a:defRPr sz="3200" kern="1200">
          <a:solidFill>
            <a:schemeClr val="bg1">
              <a:lumMod val="9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lumMod val="9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lumMod val="9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lumMod val="9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lumMod val="9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2">
                    <a:lumMod val="40000"/>
                    <a:lumOff val="60000"/>
                  </a:schemeClr>
                </a:solidFill>
              </a:rPr>
              <a:t>MarketStreet Advisory Committee Updates</a:t>
            </a:r>
            <a:endParaRPr lang="en-US" dirty="0">
              <a:solidFill>
                <a:schemeClr val="tx2">
                  <a:lumMod val="40000"/>
                  <a:lumOff val="60000"/>
                </a:schemeClr>
              </a:solidFill>
            </a:endParaRPr>
          </a:p>
        </p:txBody>
      </p:sp>
      <p:sp>
        <p:nvSpPr>
          <p:cNvPr id="3" name="Subtitle 2"/>
          <p:cNvSpPr>
            <a:spLocks noGrp="1"/>
          </p:cNvSpPr>
          <p:nvPr>
            <p:ph type="subTitle" idx="1"/>
          </p:nvPr>
        </p:nvSpPr>
        <p:spPr/>
        <p:txBody>
          <a:bodyPr/>
          <a:lstStyle/>
          <a:p>
            <a:r>
              <a:rPr lang="en-US" dirty="0" smtClean="0"/>
              <a:t>May 10, 2018</a:t>
            </a:r>
            <a:endParaRPr lang="en-US" dirty="0"/>
          </a:p>
        </p:txBody>
      </p:sp>
    </p:spTree>
    <p:extLst>
      <p:ext uri="{BB962C8B-B14F-4D97-AF65-F5344CB8AC3E}">
        <p14:creationId xmlns:p14="http://schemas.microsoft.com/office/powerpoint/2010/main" val="285865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647"/>
            <a:ext cx="9144000" cy="5916706"/>
          </a:xfrm>
          <a:prstGeom prst="rect">
            <a:avLst/>
          </a:prstGeom>
        </p:spPr>
      </p:pic>
    </p:spTree>
    <p:extLst>
      <p:ext uri="{BB962C8B-B14F-4D97-AF65-F5344CB8AC3E}">
        <p14:creationId xmlns:p14="http://schemas.microsoft.com/office/powerpoint/2010/main" val="4092332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54887"/>
            <a:ext cx="9144000" cy="4548226"/>
          </a:xfrm>
          <a:prstGeom prst="rect">
            <a:avLst/>
          </a:prstGeom>
        </p:spPr>
      </p:pic>
    </p:spTree>
    <p:extLst>
      <p:ext uri="{BB962C8B-B14F-4D97-AF65-F5344CB8AC3E}">
        <p14:creationId xmlns:p14="http://schemas.microsoft.com/office/powerpoint/2010/main" val="2567074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lumMod val="40000"/>
                    <a:lumOff val="60000"/>
                  </a:schemeClr>
                </a:solidFill>
              </a:rPr>
              <a:t>Design Standards – Scale and Proportions</a:t>
            </a:r>
          </a:p>
        </p:txBody>
      </p:sp>
      <p:sp>
        <p:nvSpPr>
          <p:cNvPr id="3" name="Content Placeholder 2"/>
          <p:cNvSpPr>
            <a:spLocks noGrp="1"/>
          </p:cNvSpPr>
          <p:nvPr>
            <p:ph idx="1"/>
          </p:nvPr>
        </p:nvSpPr>
        <p:spPr>
          <a:xfrm>
            <a:off x="457200" y="1874837"/>
            <a:ext cx="8229600" cy="4525963"/>
          </a:xfrm>
        </p:spPr>
        <p:txBody>
          <a:bodyPr>
            <a:normAutofit/>
          </a:bodyPr>
          <a:lstStyle/>
          <a:p>
            <a:r>
              <a:rPr lang="en-US" dirty="0"/>
              <a:t>Front setback line is encouraged to keep a consistent “street </a:t>
            </a:r>
            <a:r>
              <a:rPr lang="en-US" dirty="0" smtClean="0"/>
              <a:t>wall.”</a:t>
            </a:r>
            <a:endParaRPr lang="en-US" dirty="0"/>
          </a:p>
          <a:p>
            <a:r>
              <a:rPr lang="en-US" dirty="0"/>
              <a:t>Building facades more than 50 feet wide shall be broken down into a series of smaller </a:t>
            </a:r>
            <a:r>
              <a:rPr lang="en-US" dirty="0" smtClean="0"/>
              <a:t>elements.</a:t>
            </a:r>
            <a:endParaRPr lang="en-US" dirty="0"/>
          </a:p>
          <a:p>
            <a:r>
              <a:rPr lang="en-US" dirty="0" smtClean="0"/>
              <a:t>Two story building </a:t>
            </a:r>
            <a:r>
              <a:rPr lang="en-US" dirty="0"/>
              <a:t>design shall maintain the distinction between upper and lower </a:t>
            </a:r>
            <a:r>
              <a:rPr lang="en-US" dirty="0" smtClean="0"/>
              <a:t>floors.</a:t>
            </a:r>
            <a:endParaRPr lang="en-US" dirty="0"/>
          </a:p>
          <a:p>
            <a:endParaRPr lang="en-US" dirty="0"/>
          </a:p>
        </p:txBody>
      </p:sp>
    </p:spTree>
    <p:extLst>
      <p:ext uri="{BB962C8B-B14F-4D97-AF65-F5344CB8AC3E}">
        <p14:creationId xmlns:p14="http://schemas.microsoft.com/office/powerpoint/2010/main" val="49434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lumMod val="40000"/>
                    <a:lumOff val="60000"/>
                  </a:schemeClr>
                </a:solidFill>
              </a:rPr>
              <a:t>Design Standards – Building Facades</a:t>
            </a:r>
          </a:p>
        </p:txBody>
      </p:sp>
      <p:sp>
        <p:nvSpPr>
          <p:cNvPr id="3" name="Content Placeholder 2"/>
          <p:cNvSpPr>
            <a:spLocks noGrp="1"/>
          </p:cNvSpPr>
          <p:nvPr>
            <p:ph idx="1"/>
          </p:nvPr>
        </p:nvSpPr>
        <p:spPr/>
        <p:txBody>
          <a:bodyPr>
            <a:normAutofit/>
          </a:bodyPr>
          <a:lstStyle/>
          <a:p>
            <a:r>
              <a:rPr lang="en-US" dirty="0" smtClean="0"/>
              <a:t>Projecting </a:t>
            </a:r>
            <a:r>
              <a:rPr lang="en-US" dirty="0"/>
              <a:t>bays, columns, recessed balconies, and roof shape variation should be utilized</a:t>
            </a:r>
            <a:r>
              <a:rPr lang="en-US" dirty="0" smtClean="0"/>
              <a:t>.</a:t>
            </a:r>
          </a:p>
          <a:p>
            <a:pPr marL="0" indent="0">
              <a:buNone/>
            </a:pPr>
            <a:endParaRPr lang="en-US" dirty="0"/>
          </a:p>
          <a:p>
            <a:r>
              <a:rPr lang="en-US" dirty="0"/>
              <a:t>Side and rear facades may be less detailed than the primary façade but shall be generally consistent with the primary façade’s architectural style.</a:t>
            </a:r>
          </a:p>
          <a:p>
            <a:pPr marL="0" indent="0">
              <a:buNone/>
            </a:pPr>
            <a:endParaRPr lang="en-US" dirty="0"/>
          </a:p>
        </p:txBody>
      </p:sp>
    </p:spTree>
    <p:extLst>
      <p:ext uri="{BB962C8B-B14F-4D97-AF65-F5344CB8AC3E}">
        <p14:creationId xmlns:p14="http://schemas.microsoft.com/office/powerpoint/2010/main" val="972647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40000"/>
                    <a:lumOff val="60000"/>
                  </a:schemeClr>
                </a:solidFill>
              </a:rPr>
              <a:t>Design Standards – Roof Profiles</a:t>
            </a:r>
          </a:p>
        </p:txBody>
      </p:sp>
      <p:sp>
        <p:nvSpPr>
          <p:cNvPr id="3" name="Content Placeholder 2"/>
          <p:cNvSpPr>
            <a:spLocks noGrp="1"/>
          </p:cNvSpPr>
          <p:nvPr>
            <p:ph idx="1"/>
          </p:nvPr>
        </p:nvSpPr>
        <p:spPr/>
        <p:txBody>
          <a:bodyPr>
            <a:normAutofit lnSpcReduction="10000"/>
          </a:bodyPr>
          <a:lstStyle/>
          <a:p>
            <a:r>
              <a:rPr lang="en-US" dirty="0"/>
              <a:t>Shall employ varied vertical and horizontal planes for visual relief to the tops of buildings. Design elements such as parapets, cornices, towers and piers may also be used to break up the horizontal massing. </a:t>
            </a:r>
            <a:endParaRPr lang="en-US" dirty="0" smtClean="0"/>
          </a:p>
          <a:p>
            <a:r>
              <a:rPr lang="en-US" dirty="0" smtClean="0"/>
              <a:t>HVAC </a:t>
            </a:r>
            <a:r>
              <a:rPr lang="en-US" dirty="0"/>
              <a:t>equipment shall be screened.</a:t>
            </a:r>
          </a:p>
          <a:p>
            <a:r>
              <a:rPr lang="en-US" dirty="0"/>
              <a:t>Buildings shall, when considered in relation to adjacent structures, incorporate a diversity of roof heights, gable orientations, and volumes.</a:t>
            </a:r>
          </a:p>
          <a:p>
            <a:endParaRPr lang="en-US" dirty="0"/>
          </a:p>
        </p:txBody>
      </p:sp>
    </p:spTree>
    <p:extLst>
      <p:ext uri="{BB962C8B-B14F-4D97-AF65-F5344CB8AC3E}">
        <p14:creationId xmlns:p14="http://schemas.microsoft.com/office/powerpoint/2010/main" val="760334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lumMod val="40000"/>
                    <a:lumOff val="60000"/>
                  </a:schemeClr>
                </a:solidFill>
              </a:rPr>
              <a:t>Design Standards – Materials </a:t>
            </a:r>
            <a:r>
              <a:rPr lang="en-US" dirty="0" smtClean="0">
                <a:solidFill>
                  <a:schemeClr val="tx2">
                    <a:lumMod val="40000"/>
                    <a:lumOff val="60000"/>
                  </a:schemeClr>
                </a:solidFill>
              </a:rPr>
              <a:t/>
            </a:r>
            <a:br>
              <a:rPr lang="en-US" dirty="0" smtClean="0">
                <a:solidFill>
                  <a:schemeClr val="tx2">
                    <a:lumMod val="40000"/>
                    <a:lumOff val="60000"/>
                  </a:schemeClr>
                </a:solidFill>
              </a:rPr>
            </a:br>
            <a:r>
              <a:rPr lang="en-US" dirty="0" smtClean="0">
                <a:solidFill>
                  <a:schemeClr val="tx2">
                    <a:lumMod val="40000"/>
                    <a:lumOff val="60000"/>
                  </a:schemeClr>
                </a:solidFill>
              </a:rPr>
              <a:t>and </a:t>
            </a:r>
            <a:r>
              <a:rPr lang="en-US" dirty="0">
                <a:solidFill>
                  <a:schemeClr val="tx2">
                    <a:lumMod val="40000"/>
                    <a:lumOff val="60000"/>
                  </a:schemeClr>
                </a:solidFill>
              </a:rPr>
              <a:t>Color</a:t>
            </a:r>
          </a:p>
        </p:txBody>
      </p:sp>
      <p:sp>
        <p:nvSpPr>
          <p:cNvPr id="3" name="Content Placeholder 2"/>
          <p:cNvSpPr>
            <a:spLocks noGrp="1"/>
          </p:cNvSpPr>
          <p:nvPr>
            <p:ph idx="1"/>
          </p:nvPr>
        </p:nvSpPr>
        <p:spPr/>
        <p:txBody>
          <a:bodyPr>
            <a:normAutofit fontScale="92500" lnSpcReduction="10000"/>
          </a:bodyPr>
          <a:lstStyle/>
          <a:p>
            <a:r>
              <a:rPr lang="en-US" dirty="0"/>
              <a:t>Building façade materials including but not limited to brick, wood, cementitious fiber board, manufactured limestone, cast stone, masonry, stone, glass, terra cotta, cellular PVC, trim, tile and sustainable materials are permitted.</a:t>
            </a:r>
          </a:p>
          <a:p>
            <a:r>
              <a:rPr lang="en-US" dirty="0" smtClean="0"/>
              <a:t>The use of exterior insulation finishing system (EIFS)… is prohibited below eight (8) feet above finish floor.</a:t>
            </a:r>
          </a:p>
          <a:p>
            <a:r>
              <a:rPr lang="en-US" dirty="0"/>
              <a:t>A combination of materials should be used within a building.</a:t>
            </a:r>
          </a:p>
          <a:p>
            <a:pPr marL="0" indent="0">
              <a:buNone/>
            </a:pPr>
            <a:endParaRPr lang="en-US" dirty="0"/>
          </a:p>
        </p:txBody>
      </p:sp>
    </p:spTree>
    <p:extLst>
      <p:ext uri="{BB962C8B-B14F-4D97-AF65-F5344CB8AC3E}">
        <p14:creationId xmlns:p14="http://schemas.microsoft.com/office/powerpoint/2010/main" val="2583579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a:bodyPr>
          <a:lstStyle/>
          <a:p>
            <a:pPr marL="0" lvl="0" indent="0">
              <a:buNone/>
            </a:pPr>
            <a:r>
              <a:rPr lang="en-US" dirty="0" smtClean="0">
                <a:solidFill>
                  <a:schemeClr val="tx2">
                    <a:lumMod val="40000"/>
                    <a:lumOff val="60000"/>
                  </a:schemeClr>
                </a:solidFill>
              </a:rPr>
              <a:t>4.</a:t>
            </a:r>
            <a:r>
              <a:rPr lang="en-US" dirty="0" smtClean="0"/>
              <a:t>  </a:t>
            </a:r>
            <a:r>
              <a:rPr lang="en-US" dirty="0" smtClean="0">
                <a:solidFill>
                  <a:schemeClr val="tx2">
                    <a:lumMod val="40000"/>
                    <a:lumOff val="60000"/>
                  </a:schemeClr>
                </a:solidFill>
              </a:rPr>
              <a:t>Public Safety</a:t>
            </a:r>
            <a:endParaRPr lang="en-US" dirty="0">
              <a:solidFill>
                <a:schemeClr val="tx2">
                  <a:lumMod val="40000"/>
                  <a:lumOff val="60000"/>
                </a:schemeClr>
              </a:solidFill>
            </a:endParaRPr>
          </a:p>
          <a:p>
            <a:pPr marL="0" indent="0">
              <a:buNone/>
            </a:pPr>
            <a:r>
              <a:rPr lang="en-US" dirty="0"/>
              <a:t> </a:t>
            </a:r>
            <a:r>
              <a:rPr lang="en-US" dirty="0" smtClean="0"/>
              <a:t>     </a:t>
            </a:r>
          </a:p>
          <a:p>
            <a:pPr marL="0" indent="0">
              <a:buNone/>
            </a:pPr>
            <a:r>
              <a:rPr lang="en-US" dirty="0"/>
              <a:t> </a:t>
            </a:r>
            <a:r>
              <a:rPr lang="en-US" dirty="0" smtClean="0"/>
              <a:t>     Response to Chief Breen’s questions on </a:t>
            </a:r>
          </a:p>
          <a:p>
            <a:pPr marL="0" indent="0">
              <a:buNone/>
            </a:pPr>
            <a:r>
              <a:rPr lang="en-US" dirty="0" smtClean="0"/>
              <a:t>      alcohol policy.</a:t>
            </a:r>
            <a:endParaRPr lang="en-US" dirty="0"/>
          </a:p>
          <a:p>
            <a:pPr marL="0" indent="0">
              <a:buNone/>
            </a:pPr>
            <a:endParaRPr lang="en-US" dirty="0"/>
          </a:p>
        </p:txBody>
      </p:sp>
    </p:spTree>
    <p:extLst>
      <p:ext uri="{BB962C8B-B14F-4D97-AF65-F5344CB8AC3E}">
        <p14:creationId xmlns:p14="http://schemas.microsoft.com/office/powerpoint/2010/main" val="2380054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2">
                    <a:lumMod val="40000"/>
                    <a:lumOff val="60000"/>
                  </a:schemeClr>
                </a:solidFill>
              </a:rPr>
              <a:t>MarketStreet Advisory Committee Updates</a:t>
            </a:r>
            <a:endParaRPr lang="en-US" dirty="0">
              <a:solidFill>
                <a:schemeClr val="tx2">
                  <a:lumMod val="40000"/>
                  <a:lumOff val="60000"/>
                </a:schemeClr>
              </a:solidFill>
            </a:endParaRPr>
          </a:p>
        </p:txBody>
      </p:sp>
      <p:sp>
        <p:nvSpPr>
          <p:cNvPr id="3" name="Subtitle 2"/>
          <p:cNvSpPr>
            <a:spLocks noGrp="1"/>
          </p:cNvSpPr>
          <p:nvPr>
            <p:ph type="subTitle" idx="1"/>
          </p:nvPr>
        </p:nvSpPr>
        <p:spPr/>
        <p:txBody>
          <a:bodyPr/>
          <a:lstStyle/>
          <a:p>
            <a:r>
              <a:rPr lang="en-US" dirty="0" smtClean="0"/>
              <a:t>May 10, 2018</a:t>
            </a:r>
            <a:endParaRPr lang="en-US" dirty="0"/>
          </a:p>
        </p:txBody>
      </p:sp>
    </p:spTree>
    <p:extLst>
      <p:ext uri="{BB962C8B-B14F-4D97-AF65-F5344CB8AC3E}">
        <p14:creationId xmlns:p14="http://schemas.microsoft.com/office/powerpoint/2010/main" val="1753764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40000"/>
                    <a:lumOff val="60000"/>
                  </a:schemeClr>
                </a:solidFill>
              </a:rPr>
              <a:t>Agenda</a:t>
            </a:r>
            <a:endParaRPr lang="en-US" dirty="0">
              <a:solidFill>
                <a:schemeClr val="tx2">
                  <a:lumMod val="40000"/>
                  <a:lumOff val="60000"/>
                </a:schemeClr>
              </a:solidFill>
            </a:endParaRPr>
          </a:p>
        </p:txBody>
      </p:sp>
      <p:sp>
        <p:nvSpPr>
          <p:cNvPr id="3" name="Content Placeholder 2"/>
          <p:cNvSpPr>
            <a:spLocks noGrp="1"/>
          </p:cNvSpPr>
          <p:nvPr>
            <p:ph idx="1"/>
          </p:nvPr>
        </p:nvSpPr>
        <p:spPr/>
        <p:txBody>
          <a:bodyPr/>
          <a:lstStyle/>
          <a:p>
            <a:pPr marL="0" indent="0">
              <a:buNone/>
            </a:pPr>
            <a:r>
              <a:rPr lang="en-US" dirty="0" smtClean="0"/>
              <a:t>Industry info</a:t>
            </a:r>
          </a:p>
          <a:p>
            <a:pPr marL="0" indent="0">
              <a:buNone/>
            </a:pPr>
            <a:endParaRPr lang="en-US" dirty="0" smtClean="0"/>
          </a:p>
          <a:p>
            <a:pPr marL="0" indent="0">
              <a:buNone/>
            </a:pPr>
            <a:r>
              <a:rPr lang="en-US" dirty="0" smtClean="0"/>
              <a:t>Zoning – “Spot Zoning” question</a:t>
            </a:r>
          </a:p>
          <a:p>
            <a:pPr marL="514350" indent="-514350">
              <a:buFont typeface="+mj-lt"/>
              <a:buAutoNum type="arabicPeriod"/>
            </a:pPr>
            <a:endParaRPr lang="en-US" dirty="0" smtClean="0"/>
          </a:p>
          <a:p>
            <a:pPr marL="0" indent="0">
              <a:buNone/>
            </a:pPr>
            <a:r>
              <a:rPr lang="en-US" dirty="0" smtClean="0"/>
              <a:t>Massing</a:t>
            </a:r>
            <a:r>
              <a:rPr lang="en-US" dirty="0"/>
              <a:t> </a:t>
            </a:r>
            <a:r>
              <a:rPr lang="en-US" dirty="0" smtClean="0"/>
              <a:t>and Design </a:t>
            </a:r>
          </a:p>
          <a:p>
            <a:pPr marL="514350" indent="-514350">
              <a:buFont typeface="+mj-lt"/>
              <a:buAutoNum type="arabicPeriod"/>
            </a:pPr>
            <a:endParaRPr lang="en-US" dirty="0" smtClean="0"/>
          </a:p>
          <a:p>
            <a:pPr marL="0" indent="0">
              <a:buNone/>
            </a:pPr>
            <a:r>
              <a:rPr lang="en-US" dirty="0" smtClean="0"/>
              <a:t>Public Safety</a:t>
            </a:r>
          </a:p>
          <a:p>
            <a:pPr marL="0" indent="0">
              <a:buNone/>
            </a:pPr>
            <a:endParaRPr lang="en-US" dirty="0"/>
          </a:p>
        </p:txBody>
      </p:sp>
    </p:spTree>
    <p:extLst>
      <p:ext uri="{BB962C8B-B14F-4D97-AF65-F5344CB8AC3E}">
        <p14:creationId xmlns:p14="http://schemas.microsoft.com/office/powerpoint/2010/main" val="271845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marL="514350" indent="-514350">
              <a:buFont typeface="+mj-lt"/>
              <a:buAutoNum type="arabicPeriod"/>
            </a:pPr>
            <a:endParaRPr lang="en-US" dirty="0">
              <a:solidFill>
                <a:schemeClr val="tx2">
                  <a:lumMod val="40000"/>
                  <a:lumOff val="60000"/>
                </a:schemeClr>
              </a:solidFill>
            </a:endParaRPr>
          </a:p>
          <a:p>
            <a:pPr marL="514350" indent="-514350">
              <a:buFont typeface="+mj-lt"/>
              <a:buAutoNum type="arabicPeriod"/>
            </a:pPr>
            <a:endParaRPr lang="en-US" dirty="0" smtClean="0">
              <a:solidFill>
                <a:schemeClr val="tx2">
                  <a:lumMod val="40000"/>
                  <a:lumOff val="60000"/>
                </a:schemeClr>
              </a:solidFill>
            </a:endParaRPr>
          </a:p>
          <a:p>
            <a:pPr marL="514350" indent="-514350">
              <a:buFont typeface="+mj-lt"/>
              <a:buAutoNum type="arabicPeriod"/>
            </a:pPr>
            <a:r>
              <a:rPr lang="en-US" dirty="0" smtClean="0">
                <a:solidFill>
                  <a:schemeClr val="tx2">
                    <a:lumMod val="40000"/>
                    <a:lumOff val="60000"/>
                  </a:schemeClr>
                </a:solidFill>
              </a:rPr>
              <a:t>Industry Info</a:t>
            </a:r>
            <a:r>
              <a:rPr lang="en-US" dirty="0" smtClean="0"/>
              <a:t> – additional articles on “how the theater industry has reinvented itself”</a:t>
            </a:r>
            <a:endParaRPr lang="en-US" dirty="0"/>
          </a:p>
        </p:txBody>
      </p:sp>
    </p:spTree>
    <p:extLst>
      <p:ext uri="{BB962C8B-B14F-4D97-AF65-F5344CB8AC3E}">
        <p14:creationId xmlns:p14="http://schemas.microsoft.com/office/powerpoint/2010/main" val="3729109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fontScale="92500" lnSpcReduction="20000"/>
          </a:bodyPr>
          <a:lstStyle/>
          <a:p>
            <a:pPr marL="0" lvl="0" indent="0">
              <a:buNone/>
            </a:pPr>
            <a:r>
              <a:rPr lang="en-US" dirty="0" smtClean="0">
                <a:solidFill>
                  <a:schemeClr val="tx2">
                    <a:lumMod val="40000"/>
                    <a:lumOff val="60000"/>
                  </a:schemeClr>
                </a:solidFill>
              </a:rPr>
              <a:t>2.</a:t>
            </a:r>
            <a:r>
              <a:rPr lang="en-US" dirty="0" smtClean="0"/>
              <a:t>  </a:t>
            </a:r>
            <a:r>
              <a:rPr lang="en-US" dirty="0" smtClean="0">
                <a:solidFill>
                  <a:schemeClr val="tx2">
                    <a:lumMod val="40000"/>
                    <a:lumOff val="60000"/>
                  </a:schemeClr>
                </a:solidFill>
              </a:rPr>
              <a:t>Zoning</a:t>
            </a:r>
            <a:r>
              <a:rPr lang="en-US" dirty="0" smtClean="0"/>
              <a:t> </a:t>
            </a:r>
            <a:r>
              <a:rPr lang="en-US" dirty="0">
                <a:solidFill>
                  <a:schemeClr val="tx2">
                    <a:lumMod val="40000"/>
                    <a:lumOff val="60000"/>
                  </a:schemeClr>
                </a:solidFill>
              </a:rPr>
              <a:t>-  Response to Question on “Spot Zoning”</a:t>
            </a:r>
          </a:p>
          <a:p>
            <a:pPr marL="0" indent="0">
              <a:buNone/>
            </a:pPr>
            <a:r>
              <a:rPr lang="en-US" dirty="0"/>
              <a:t> </a:t>
            </a:r>
          </a:p>
          <a:p>
            <a:pPr marL="0" indent="0">
              <a:buNone/>
            </a:pPr>
            <a:r>
              <a:rPr lang="en-US" i="1" dirty="0"/>
              <a:t>“Spot zoning only occurs when there is a ‘singling out of one lot for different treatment from that accorded to similar surrounding land indistinguishable from it in character, [and] all for the economic benefit of the owner of the lot.’”</a:t>
            </a:r>
            <a:endParaRPr lang="en-US" dirty="0"/>
          </a:p>
          <a:p>
            <a:pPr marL="0" indent="0">
              <a:buNone/>
            </a:pPr>
            <a:r>
              <a:rPr lang="en-US" i="1" dirty="0"/>
              <a:t> </a:t>
            </a:r>
            <a:endParaRPr lang="en-US" dirty="0"/>
          </a:p>
          <a:p>
            <a:pPr marL="0" indent="0">
              <a:buNone/>
            </a:pPr>
            <a:r>
              <a:rPr lang="en-US" i="1" dirty="0"/>
              <a:t>“If there is any public benefit, a rezoning cannot be spot zoning even if a private landowner will derive some benefit.”</a:t>
            </a:r>
            <a:endParaRPr lang="en-US" dirty="0"/>
          </a:p>
          <a:p>
            <a:pPr marL="0" indent="0">
              <a:buNone/>
            </a:pPr>
            <a:endParaRPr lang="en-US" dirty="0"/>
          </a:p>
        </p:txBody>
      </p:sp>
    </p:spTree>
    <p:extLst>
      <p:ext uri="{BB962C8B-B14F-4D97-AF65-F5344CB8AC3E}">
        <p14:creationId xmlns:p14="http://schemas.microsoft.com/office/powerpoint/2010/main" val="358687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lstStyle/>
          <a:p>
            <a:pPr marL="514350" lvl="0" indent="-514350">
              <a:buAutoNum type="arabicPeriod" startAt="3"/>
            </a:pPr>
            <a:endParaRPr lang="en-US" dirty="0" smtClean="0"/>
          </a:p>
          <a:p>
            <a:pPr marL="514350" lvl="0" indent="-514350">
              <a:buAutoNum type="arabicPeriod" startAt="3"/>
            </a:pPr>
            <a:endParaRPr lang="en-US" dirty="0"/>
          </a:p>
          <a:p>
            <a:pPr marL="514350" lvl="0" indent="-514350">
              <a:buAutoNum type="arabicPeriod" startAt="3"/>
            </a:pPr>
            <a:endParaRPr lang="en-US" dirty="0" smtClean="0"/>
          </a:p>
          <a:p>
            <a:pPr marL="514350" lvl="0" indent="-514350">
              <a:buAutoNum type="arabicPeriod" startAt="3"/>
            </a:pPr>
            <a:r>
              <a:rPr lang="en-US" dirty="0">
                <a:solidFill>
                  <a:schemeClr val="tx2">
                    <a:lumMod val="40000"/>
                    <a:lumOff val="60000"/>
                  </a:schemeClr>
                </a:solidFill>
              </a:rPr>
              <a:t>Design</a:t>
            </a:r>
            <a:r>
              <a:rPr lang="en-US" dirty="0"/>
              <a:t> – Further Detail on Conceptual </a:t>
            </a:r>
          </a:p>
          <a:p>
            <a:pPr marL="0" lvl="0" indent="0">
              <a:buNone/>
            </a:pPr>
            <a:r>
              <a:rPr lang="en-US" dirty="0"/>
              <a:t>      Massing </a:t>
            </a:r>
          </a:p>
          <a:p>
            <a:pPr marL="514350" lvl="0" indent="-514350">
              <a:buAutoNum type="arabicPeriod" startAt="3"/>
            </a:pPr>
            <a:endParaRPr lang="en-US" dirty="0"/>
          </a:p>
        </p:txBody>
      </p:sp>
    </p:spTree>
    <p:extLst>
      <p:ext uri="{BB962C8B-B14F-4D97-AF65-F5344CB8AC3E}">
        <p14:creationId xmlns:p14="http://schemas.microsoft.com/office/powerpoint/2010/main" val="1446100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457200"/>
            <a:ext cx="9143999" cy="6096000"/>
          </a:xfrm>
        </p:spPr>
      </p:pic>
    </p:spTree>
    <p:extLst>
      <p:ext uri="{BB962C8B-B14F-4D97-AF65-F5344CB8AC3E}">
        <p14:creationId xmlns:p14="http://schemas.microsoft.com/office/powerpoint/2010/main" val="2659733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04800"/>
            <a:ext cx="9147364" cy="6096000"/>
          </a:xfrm>
        </p:spPr>
      </p:pic>
    </p:spTree>
    <p:extLst>
      <p:ext uri="{BB962C8B-B14F-4D97-AF65-F5344CB8AC3E}">
        <p14:creationId xmlns:p14="http://schemas.microsoft.com/office/powerpoint/2010/main" val="1953455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7200"/>
            <a:ext cx="9144000" cy="6096000"/>
          </a:xfrm>
          <a:prstGeom prst="rect">
            <a:avLst/>
          </a:prstGeom>
        </p:spPr>
      </p:pic>
    </p:spTree>
    <p:extLst>
      <p:ext uri="{BB962C8B-B14F-4D97-AF65-F5344CB8AC3E}">
        <p14:creationId xmlns:p14="http://schemas.microsoft.com/office/powerpoint/2010/main" val="829738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2024258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311</Words>
  <Application>Microsoft Office PowerPoint</Application>
  <PresentationFormat>On-screen Show (4:3)</PresentationFormat>
  <Paragraphs>45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MarketStreet Advisory Committee Updates</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 Standards – Scale and Proportions</vt:lpstr>
      <vt:lpstr>Design Standards – Building Facades</vt:lpstr>
      <vt:lpstr>Design Standards – Roof Profiles</vt:lpstr>
      <vt:lpstr>Design Standards – Materials  and Color</vt:lpstr>
      <vt:lpstr>PowerPoint Presentation</vt:lpstr>
      <vt:lpstr>MarketStreet Advisory Committee Updates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MarketStreet Advisory Committee Updates</dc:title>
  <dc:creator>Administrator</dc:creator>
  <cp:lastModifiedBy>Trudy Reid</cp:lastModifiedBy>
  <cp:revision>9</cp:revision>
  <dcterms:created xsi:type="dcterms:W3CDTF">2018-05-10T13:33:37Z</dcterms:created>
  <dcterms:modified xsi:type="dcterms:W3CDTF">2018-06-05T14:43:55Z</dcterms:modified>
</cp:coreProperties>
</file>