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8" r:id="rId3"/>
    <p:sldId id="309" r:id="rId4"/>
    <p:sldId id="289" r:id="rId5"/>
    <p:sldId id="294" r:id="rId6"/>
    <p:sldId id="310" r:id="rId7"/>
    <p:sldId id="299" r:id="rId8"/>
    <p:sldId id="292" r:id="rId9"/>
    <p:sldId id="295" r:id="rId10"/>
    <p:sldId id="279" r:id="rId11"/>
    <p:sldId id="262" r:id="rId12"/>
    <p:sldId id="312" r:id="rId13"/>
    <p:sldId id="273" r:id="rId14"/>
    <p:sldId id="298" r:id="rId15"/>
    <p:sldId id="296" r:id="rId16"/>
    <p:sldId id="280" r:id="rId17"/>
    <p:sldId id="297" r:id="rId18"/>
    <p:sldId id="305" r:id="rId19"/>
    <p:sldId id="304" r:id="rId20"/>
    <p:sldId id="281" r:id="rId21"/>
    <p:sldId id="283" r:id="rId22"/>
    <p:sldId id="307" r:id="rId23"/>
    <p:sldId id="313" r:id="rId24"/>
    <p:sldId id="282" r:id="rId25"/>
    <p:sldId id="284" r:id="rId26"/>
    <p:sldId id="285" r:id="rId27"/>
    <p:sldId id="286" r:id="rId28"/>
    <p:sldId id="302" r:id="rId29"/>
    <p:sldId id="303" r:id="rId30"/>
    <p:sldId id="288" r:id="rId31"/>
    <p:sldId id="290" r:id="rId32"/>
    <p:sldId id="293" r:id="rId33"/>
    <p:sldId id="3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8" autoAdjust="0"/>
    <p:restoredTop sz="87478" autoAdjust="0"/>
  </p:normalViewPr>
  <p:slideViewPr>
    <p:cSldViewPr snapToGrid="0" showGuides="1">
      <p:cViewPr varScale="1">
        <p:scale>
          <a:sx n="106" d="100"/>
          <a:sy n="106" d="100"/>
        </p:scale>
        <p:origin x="462" y="126"/>
      </p:cViewPr>
      <p:guideLst>
        <p:guide orient="horz" pos="2352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B2176-2678-45F4-9AFD-A0517AE7398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08FD0-2ECA-4D28-B8A6-F8622311E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2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33430-4537-567D-11EA-982374F66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50D3A-4632-0854-C218-EF9DF5FCC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D5BC9-37FB-42FB-AAB2-6C643197B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6E70D-5EED-0884-618F-8B42D133E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87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3C693-546F-327F-85DD-3930457B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43514-1D0F-C44A-A5D1-B95726CC9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DDA83-E097-0A8A-F78E-CCCD5516D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F67E6-7B0F-AAF8-4F38-A70EF9AAE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4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0D37E-891C-1200-928D-58D508E07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68208-0787-CBF7-8E6E-D01E6C6AD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54F04-8487-9AA0-E433-4070BCAAC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1F067-D8AC-0638-13F6-81C26092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9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C46AD-9BFC-968C-B85F-94200F381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5D341-533E-4019-36A3-91F05B40F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C0E51-42A6-D16F-E7A5-59278A317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8A67F-1267-93CA-5B13-E8D92970B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6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5341-4DCC-B7FD-19AD-20B573802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A102C-C66D-4FD9-BCDE-717FAA92D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0F0F5-D42A-F3BE-E810-F670E2FD2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08ABD-DAE8-F070-F2E7-744C0EEEA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3F11F-4AC0-5E4B-F2E0-8FBEF857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DCAE3-16E4-DB02-493A-77CD3B464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B5287-6E3F-7AB1-B763-993B850B6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A8C8D-742D-B36B-8DBC-B7FA56DA6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6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D7B3-B7CC-19C6-17CB-64C5E4DF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E4BBD-49A5-0A87-584A-43A89BEE4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FCB97-65C3-21FF-AE24-650BB5C9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F6C62-0618-BDF5-9DAF-EBE054597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81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95FAE-5C2B-0F7C-3124-4622518B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7AF02-A50A-4193-D332-2CAA71487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095BC-FD6F-E268-2838-A8D66CBFB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A8664-AC67-D7EF-D230-D51BE2FD7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8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3F58D-0660-FDCA-A91C-0CA516781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BFFE9-24D4-E0CE-DB9C-24EADFDA8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E9A76-AC9D-B2A3-A5D5-28E2AF102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5D008-74C2-E81B-B2C7-25830E6E7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08FD0-2ECA-4D28-B8A6-F8622311EB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9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DC33-0169-19E2-BB20-DB6ED4970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E094B-7F35-0667-A015-3726EDD59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82344-43A1-0716-5792-01B91DF2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55C5-9CDE-F63F-4EA3-C0BB792D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662D-A6B8-4D0D-C0CF-58E4014B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4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D308-EF01-E791-D749-D9E9D4C1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C88A4-868C-10F5-3776-A6C07F534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9C1F4-F92E-35E0-8935-AD0303BD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6ED2-A2EC-2339-EEA9-F6258E6A4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061E3-841D-C241-4E85-4500EC16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548B7-B011-4FB8-F208-94961A795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00E39-D607-F2AD-5183-9EC1DC25A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FAB6A-8E02-27C9-AFE7-9DDFB2A0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2C7C-2666-627E-9CD8-C66BAB07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8019C-AC13-76AD-7D64-455355C9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32D0-F0E5-31B1-BB02-8EC43028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FDFD9-1093-C87E-E873-00E1C5775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4A52-4D11-E362-3A04-1265453F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B3DB-213E-64B7-4D3B-762C1105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2C644-B962-4C24-C821-E68E1F1C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A01C-B282-82BE-EA33-008DC3E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8CFF0-7C33-30D4-7A1F-3DD385B5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27C6A-834A-C5AF-FE8E-7A5492AAB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A43A5-13CD-2080-08DD-8D6E3692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95ABA-EEBE-CAE1-56E1-72FE767F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028D-C1A0-5B02-8759-83B68D65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B2BED-66F0-3982-37B7-507DCAEA3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A7A7C-2B99-ACBD-303C-A577746AF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A78B1-A9A0-356B-2942-BE112709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357A3-6308-58A9-D3F6-3AD22DE5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5ED7D-126A-29E4-210F-4D047C64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F88D-C234-605F-196C-A0D27E41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365C7-EB3D-EB12-2C3A-EC9AA9139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CBC7D-5484-C932-FD7D-9ECDCBADC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CF976-FC5C-27DC-3EB6-F7730C185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39E30-23BA-0376-0852-4BC7EF299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00616-5481-0306-A4B8-0E1559AF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4E643-9B0F-50D8-45D0-4CC3B853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A2603-123A-C715-38BC-9C55FB54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4743-C99E-0C3C-9B58-7806834D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533C4-B45C-8079-E7D9-071354FB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3C38B-9343-1EA3-DCCA-015A2C56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12CAF-F828-3695-BA9E-C2ADDE7B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8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B6F21-8CAE-B86B-B62D-AE333E02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E346B-817E-AE78-5BE5-71E84811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553F9-4A85-3F61-9D14-654CD77F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7F34-272F-C4FB-2423-CF4F3153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C002B-2FA8-70B7-7A39-B33F916F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3167D-5A61-EFDC-8583-E12907A14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0D990-213F-6EF7-4484-9EA56700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0A21-108D-B4EA-1695-5467BB32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435C9-F7EC-E81B-6570-D9D05FCB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A237-10B6-2686-E0DC-A24E91C8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9946C-3161-63D1-0B9B-5D0CA02C8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A1E6D-C963-F912-3532-0163A76DB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4D808-4F77-48EF-CC97-5CAF8B58D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32A-EBE5-2954-40F7-FCD3E7DF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C9C4D-6D05-66D8-050F-A605197D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7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BEA95-027F-6EB7-AD21-6D9F98FE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B0147-E110-B433-E9AA-0FEC71CCE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CA9D3-8AB8-D4A6-9E16-92EFAD762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17D78-F9F2-4DAD-A72E-91AEA8B12D1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E3BF-6454-6C53-4E14-62F9F7817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C606-CE0D-20C7-A788-79ADE782A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A67C3-8E08-4AF1-BB2C-283A12F46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columns and red bows&#10;&#10;Description automatically generated">
            <a:extLst>
              <a:ext uri="{FF2B5EF4-FFF2-40B4-BE49-F238E27FC236}">
                <a16:creationId xmlns:a16="http://schemas.microsoft.com/office/drawing/2014/main" id="{0162CD21-AF0F-D525-874F-B1C73EA6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b="14464"/>
          <a:stretch/>
        </p:blipFill>
        <p:spPr>
          <a:xfrm>
            <a:off x="-12274" y="-2"/>
            <a:ext cx="1221654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94FEC1-7E44-42CB-06E5-C6C74E243475}"/>
              </a:ext>
            </a:extLst>
          </p:cNvPr>
          <p:cNvSpPr/>
          <p:nvPr/>
        </p:nvSpPr>
        <p:spPr>
          <a:xfrm rot="10800000">
            <a:off x="-24548" y="-1"/>
            <a:ext cx="12216548" cy="1389321"/>
          </a:xfrm>
          <a:prstGeom prst="rect">
            <a:avLst/>
          </a:prstGeom>
          <a:gradFill flip="none" rotWithShape="1">
            <a:gsLst>
              <a:gs pos="40000">
                <a:srgbClr val="F6FBFE">
                  <a:alpha val="5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FAD3D-A722-D7C1-7BC9-3225CD7D3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1777410"/>
            <a:ext cx="10033582" cy="794725"/>
          </a:xfrm>
          <a:solidFill>
            <a:schemeClr val="tx1">
              <a:alpha val="20000"/>
            </a:schemeClr>
          </a:solidFill>
        </p:spPr>
        <p:txBody>
          <a:bodyPr wrap="none" anchor="t" anchorCtr="0">
            <a:normAutofit fontScale="90000"/>
          </a:bodyPr>
          <a:lstStyle/>
          <a:p>
            <a:pPr algn="l"/>
            <a:r>
              <a:rPr lang="en-US" sz="6700" b="1" dirty="0">
                <a:solidFill>
                  <a:prstClr val="white"/>
                </a:solidFill>
                <a:latin typeface="Aptos Display" panose="02110004020202020204"/>
              </a:rPr>
              <a:t>Options for the Existing Library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1ADE-F1D6-308A-D96D-8FA7181A1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0C3FD2-8DEE-99B7-D822-C77F61F47782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7A8D9-E753-6FC0-43EC-7B33D5DF719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8C554-CC5C-F762-20F6-55B2573DCD7A}"/>
              </a:ext>
            </a:extLst>
          </p:cNvPr>
          <p:cNvSpPr txBox="1"/>
          <p:nvPr/>
        </p:nvSpPr>
        <p:spPr>
          <a:xfrm>
            <a:off x="1016000" y="2572135"/>
            <a:ext cx="10033582" cy="230832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>
            <a:spAutoFit/>
          </a:bodyPr>
          <a:lstStyle/>
          <a:p>
            <a:pPr marL="460375" indent="-46037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ptos Display" panose="02110004020202020204"/>
                <a:ea typeface="+mj-ea"/>
                <a:cs typeface="+mj-cs"/>
              </a:rPr>
              <a:t>Priorities</a:t>
            </a:r>
          </a:p>
          <a:p>
            <a:pPr marL="460375" indent="-46037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ptos Display" panose="02110004020202020204"/>
                <a:ea typeface="+mj-ea"/>
                <a:cs typeface="+mj-cs"/>
              </a:rPr>
              <a:t>3 Options</a:t>
            </a:r>
          </a:p>
          <a:p>
            <a:pPr marL="460375" indent="-46037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ptos Display" panose="02110004020202020204"/>
                <a:ea typeface="+mj-ea"/>
                <a:cs typeface="+mj-cs"/>
              </a:rPr>
              <a:t>Next Steps</a:t>
            </a:r>
            <a:endParaRPr lang="en-US" sz="1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4BA14-6C12-E1C5-1A85-8E14DC3051E4}"/>
              </a:ext>
            </a:extLst>
          </p:cNvPr>
          <p:cNvSpPr txBox="1"/>
          <p:nvPr/>
        </p:nvSpPr>
        <p:spPr>
          <a:xfrm>
            <a:off x="9959162" y="6240338"/>
            <a:ext cx="2232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800" b="1" i="0" u="none" strike="noStrike" kern="1200" cap="none" spc="4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anose="020B0402020204020303" pitchFamily="34" charset="0"/>
                <a:ea typeface="+mn-ea"/>
                <a:cs typeface="+mn-cs"/>
              </a:rPr>
              <a:t>02/27/24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7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E298-5263-067C-B6B9-D745993D7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B5F52A-9835-2A70-1557-EE9D53B5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21" y="0"/>
            <a:ext cx="4445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267BCB7-90AF-3863-9A94-CC89B1524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2768-88F2-3D60-9927-EE5283EB5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BF8CB-49C8-776D-19E4-D05E6706A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53CD8-28E6-E088-2295-1C99315273C7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A1CEB-75DA-A0EE-0AF6-5DC2B60CAA20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AB41E-E7A4-D4AD-2AFE-2812F32A8D4F}"/>
              </a:ext>
            </a:extLst>
          </p:cNvPr>
          <p:cNvSpPr txBox="1"/>
          <p:nvPr/>
        </p:nvSpPr>
        <p:spPr>
          <a:xfrm>
            <a:off x="1016000" y="2168141"/>
            <a:ext cx="6343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Programmatic Impacts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Seating Maintained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Collection Capacity (approx. 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Breakroom Very Small, Basement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Friends Off-Site</a:t>
            </a:r>
          </a:p>
        </p:txBody>
      </p:sp>
    </p:spTree>
    <p:extLst>
      <p:ext uri="{BB962C8B-B14F-4D97-AF65-F5344CB8AC3E}">
        <p14:creationId xmlns:p14="http://schemas.microsoft.com/office/powerpoint/2010/main" val="40291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14D90-75FC-7B42-4964-3DB6911D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892CFE-72A7-D90D-6A90-CCDBF474747D}"/>
              </a:ext>
            </a:extLst>
          </p:cNvPr>
          <p:cNvSpPr/>
          <p:nvPr/>
        </p:nvSpPr>
        <p:spPr>
          <a:xfrm>
            <a:off x="0" y="3733800"/>
            <a:ext cx="12192000" cy="36469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262131-85D1-BFFA-AB33-DE99BA585D8A}"/>
              </a:ext>
            </a:extLst>
          </p:cNvPr>
          <p:cNvSpPr/>
          <p:nvPr/>
        </p:nvSpPr>
        <p:spPr>
          <a:xfrm>
            <a:off x="8499475" y="3925247"/>
            <a:ext cx="3502025" cy="2324100"/>
          </a:xfrm>
          <a:custGeom>
            <a:avLst/>
            <a:gdLst>
              <a:gd name="connsiteX0" fmla="*/ 1600200 w 3502025"/>
              <a:gd name="connsiteY0" fmla="*/ 0 h 2324100"/>
              <a:gd name="connsiteX1" fmla="*/ 3502025 w 3502025"/>
              <a:gd name="connsiteY1" fmla="*/ 0 h 2324100"/>
              <a:gd name="connsiteX2" fmla="*/ 3502025 w 3502025"/>
              <a:gd name="connsiteY2" fmla="*/ 2320925 h 2324100"/>
              <a:gd name="connsiteX3" fmla="*/ 2463800 w 3502025"/>
              <a:gd name="connsiteY3" fmla="*/ 2320925 h 2324100"/>
              <a:gd name="connsiteX4" fmla="*/ 2463800 w 3502025"/>
              <a:gd name="connsiteY4" fmla="*/ 2159000 h 2324100"/>
              <a:gd name="connsiteX5" fmla="*/ 784225 w 3502025"/>
              <a:gd name="connsiteY5" fmla="*/ 2159000 h 2324100"/>
              <a:gd name="connsiteX6" fmla="*/ 784225 w 3502025"/>
              <a:gd name="connsiteY6" fmla="*/ 2324100 h 2324100"/>
              <a:gd name="connsiteX7" fmla="*/ 0 w 3502025"/>
              <a:gd name="connsiteY7" fmla="*/ 2324100 h 2324100"/>
              <a:gd name="connsiteX8" fmla="*/ 0 w 3502025"/>
              <a:gd name="connsiteY8" fmla="*/ 1057275 h 2324100"/>
              <a:gd name="connsiteX9" fmla="*/ 774700 w 3502025"/>
              <a:gd name="connsiteY9" fmla="*/ 1057275 h 2324100"/>
              <a:gd name="connsiteX10" fmla="*/ 774700 w 3502025"/>
              <a:gd name="connsiteY10" fmla="*/ 1358900 h 2324100"/>
              <a:gd name="connsiteX11" fmla="*/ 1524000 w 3502025"/>
              <a:gd name="connsiteY11" fmla="*/ 1358900 h 2324100"/>
              <a:gd name="connsiteX12" fmla="*/ 1514475 w 3502025"/>
              <a:gd name="connsiteY12" fmla="*/ 1333500 h 2324100"/>
              <a:gd name="connsiteX13" fmla="*/ 1514475 w 3502025"/>
              <a:gd name="connsiteY13" fmla="*/ 1279525 h 2324100"/>
              <a:gd name="connsiteX14" fmla="*/ 1600200 w 3502025"/>
              <a:gd name="connsiteY14" fmla="*/ 1279525 h 2324100"/>
              <a:gd name="connsiteX15" fmla="*/ 1600200 w 3502025"/>
              <a:gd name="connsiteY15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2025" h="2324100">
                <a:moveTo>
                  <a:pt x="1600200" y="0"/>
                </a:moveTo>
                <a:lnTo>
                  <a:pt x="3502025" y="0"/>
                </a:lnTo>
                <a:lnTo>
                  <a:pt x="3502025" y="2320925"/>
                </a:lnTo>
                <a:lnTo>
                  <a:pt x="2463800" y="2320925"/>
                </a:lnTo>
                <a:lnTo>
                  <a:pt x="2463800" y="2159000"/>
                </a:lnTo>
                <a:lnTo>
                  <a:pt x="784225" y="2159000"/>
                </a:lnTo>
                <a:lnTo>
                  <a:pt x="784225" y="2324100"/>
                </a:lnTo>
                <a:lnTo>
                  <a:pt x="0" y="2324100"/>
                </a:lnTo>
                <a:lnTo>
                  <a:pt x="0" y="1057275"/>
                </a:lnTo>
                <a:lnTo>
                  <a:pt x="774700" y="1057275"/>
                </a:lnTo>
                <a:lnTo>
                  <a:pt x="774700" y="1358900"/>
                </a:lnTo>
                <a:lnTo>
                  <a:pt x="1524000" y="1358900"/>
                </a:lnTo>
                <a:lnTo>
                  <a:pt x="1514475" y="1333500"/>
                </a:lnTo>
                <a:lnTo>
                  <a:pt x="1514475" y="1279525"/>
                </a:lnTo>
                <a:lnTo>
                  <a:pt x="1600200" y="1279525"/>
                </a:lnTo>
                <a:lnTo>
                  <a:pt x="16002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472B11-F30B-B794-9B26-80760D7DE7F0}"/>
              </a:ext>
            </a:extLst>
          </p:cNvPr>
          <p:cNvSpPr/>
          <p:nvPr/>
        </p:nvSpPr>
        <p:spPr>
          <a:xfrm>
            <a:off x="4412456" y="3965728"/>
            <a:ext cx="3462338" cy="2305050"/>
          </a:xfrm>
          <a:custGeom>
            <a:avLst/>
            <a:gdLst>
              <a:gd name="connsiteX0" fmla="*/ 0 w 3462338"/>
              <a:gd name="connsiteY0" fmla="*/ 1050132 h 2305050"/>
              <a:gd name="connsiteX1" fmla="*/ 747713 w 3462338"/>
              <a:gd name="connsiteY1" fmla="*/ 1050132 h 2305050"/>
              <a:gd name="connsiteX2" fmla="*/ 747713 w 3462338"/>
              <a:gd name="connsiteY2" fmla="*/ 1340644 h 2305050"/>
              <a:gd name="connsiteX3" fmla="*/ 1504950 w 3462338"/>
              <a:gd name="connsiteY3" fmla="*/ 1340644 h 2305050"/>
              <a:gd name="connsiteX4" fmla="*/ 1504950 w 3462338"/>
              <a:gd name="connsiteY4" fmla="*/ 1281113 h 2305050"/>
              <a:gd name="connsiteX5" fmla="*/ 1574007 w 3462338"/>
              <a:gd name="connsiteY5" fmla="*/ 1281113 h 2305050"/>
              <a:gd name="connsiteX6" fmla="*/ 1574007 w 3462338"/>
              <a:gd name="connsiteY6" fmla="*/ 0 h 2305050"/>
              <a:gd name="connsiteX7" fmla="*/ 3462338 w 3462338"/>
              <a:gd name="connsiteY7" fmla="*/ 0 h 2305050"/>
              <a:gd name="connsiteX8" fmla="*/ 3462338 w 3462338"/>
              <a:gd name="connsiteY8" fmla="*/ 2305050 h 2305050"/>
              <a:gd name="connsiteX9" fmla="*/ 2431257 w 3462338"/>
              <a:gd name="connsiteY9" fmla="*/ 2305050 h 2305050"/>
              <a:gd name="connsiteX10" fmla="*/ 2431257 w 3462338"/>
              <a:gd name="connsiteY10" fmla="*/ 2281238 h 2305050"/>
              <a:gd name="connsiteX11" fmla="*/ 2431257 w 3462338"/>
              <a:gd name="connsiteY11" fmla="*/ 2109788 h 2305050"/>
              <a:gd name="connsiteX12" fmla="*/ 759619 w 3462338"/>
              <a:gd name="connsiteY12" fmla="*/ 2109788 h 2305050"/>
              <a:gd name="connsiteX13" fmla="*/ 759619 w 3462338"/>
              <a:gd name="connsiteY13" fmla="*/ 2302669 h 2305050"/>
              <a:gd name="connsiteX14" fmla="*/ 0 w 3462338"/>
              <a:gd name="connsiteY14" fmla="*/ 2302669 h 2305050"/>
              <a:gd name="connsiteX15" fmla="*/ 0 w 3462338"/>
              <a:gd name="connsiteY15" fmla="*/ 1050132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2338" h="2305050">
                <a:moveTo>
                  <a:pt x="0" y="1050132"/>
                </a:moveTo>
                <a:lnTo>
                  <a:pt x="747713" y="1050132"/>
                </a:lnTo>
                <a:lnTo>
                  <a:pt x="747713" y="1340644"/>
                </a:lnTo>
                <a:lnTo>
                  <a:pt x="1504950" y="1340644"/>
                </a:lnTo>
                <a:lnTo>
                  <a:pt x="1504950" y="1281113"/>
                </a:lnTo>
                <a:lnTo>
                  <a:pt x="1574007" y="1281113"/>
                </a:lnTo>
                <a:lnTo>
                  <a:pt x="1574007" y="0"/>
                </a:lnTo>
                <a:lnTo>
                  <a:pt x="3462338" y="0"/>
                </a:lnTo>
                <a:lnTo>
                  <a:pt x="3462338" y="2305050"/>
                </a:lnTo>
                <a:lnTo>
                  <a:pt x="2431257" y="2305050"/>
                </a:lnTo>
                <a:lnTo>
                  <a:pt x="2431257" y="2281238"/>
                </a:lnTo>
                <a:lnTo>
                  <a:pt x="2431257" y="2109788"/>
                </a:lnTo>
                <a:lnTo>
                  <a:pt x="759619" y="2109788"/>
                </a:lnTo>
                <a:lnTo>
                  <a:pt x="759619" y="2302669"/>
                </a:lnTo>
                <a:lnTo>
                  <a:pt x="0" y="2302669"/>
                </a:lnTo>
                <a:lnTo>
                  <a:pt x="0" y="1050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C710197-785D-B605-7833-F623D7DBD9C2}"/>
              </a:ext>
            </a:extLst>
          </p:cNvPr>
          <p:cNvSpPr/>
          <p:nvPr/>
        </p:nvSpPr>
        <p:spPr>
          <a:xfrm>
            <a:off x="358775" y="3928422"/>
            <a:ext cx="3556000" cy="2362200"/>
          </a:xfrm>
          <a:custGeom>
            <a:avLst/>
            <a:gdLst>
              <a:gd name="connsiteX0" fmla="*/ 0 w 3556000"/>
              <a:gd name="connsiteY0" fmla="*/ 1073150 h 2362200"/>
              <a:gd name="connsiteX1" fmla="*/ 771525 w 3556000"/>
              <a:gd name="connsiteY1" fmla="*/ 1073150 h 2362200"/>
              <a:gd name="connsiteX2" fmla="*/ 771525 w 3556000"/>
              <a:gd name="connsiteY2" fmla="*/ 1365250 h 2362200"/>
              <a:gd name="connsiteX3" fmla="*/ 1546225 w 3556000"/>
              <a:gd name="connsiteY3" fmla="*/ 1365250 h 2362200"/>
              <a:gd name="connsiteX4" fmla="*/ 1546225 w 3556000"/>
              <a:gd name="connsiteY4" fmla="*/ 1311275 h 2362200"/>
              <a:gd name="connsiteX5" fmla="*/ 1597025 w 3556000"/>
              <a:gd name="connsiteY5" fmla="*/ 1311275 h 2362200"/>
              <a:gd name="connsiteX6" fmla="*/ 1597025 w 3556000"/>
              <a:gd name="connsiteY6" fmla="*/ 0 h 2362200"/>
              <a:gd name="connsiteX7" fmla="*/ 1628775 w 3556000"/>
              <a:gd name="connsiteY7" fmla="*/ 0 h 2362200"/>
              <a:gd name="connsiteX8" fmla="*/ 3556000 w 3556000"/>
              <a:gd name="connsiteY8" fmla="*/ 0 h 2362200"/>
              <a:gd name="connsiteX9" fmla="*/ 3556000 w 3556000"/>
              <a:gd name="connsiteY9" fmla="*/ 2362200 h 2362200"/>
              <a:gd name="connsiteX10" fmla="*/ 2501900 w 3556000"/>
              <a:gd name="connsiteY10" fmla="*/ 2362200 h 2362200"/>
              <a:gd name="connsiteX11" fmla="*/ 2501900 w 3556000"/>
              <a:gd name="connsiteY11" fmla="*/ 2089150 h 2362200"/>
              <a:gd name="connsiteX12" fmla="*/ 781050 w 3556000"/>
              <a:gd name="connsiteY12" fmla="*/ 2089150 h 2362200"/>
              <a:gd name="connsiteX13" fmla="*/ 781050 w 3556000"/>
              <a:gd name="connsiteY13" fmla="*/ 2359025 h 2362200"/>
              <a:gd name="connsiteX14" fmla="*/ 0 w 3556000"/>
              <a:gd name="connsiteY14" fmla="*/ 2359025 h 2362200"/>
              <a:gd name="connsiteX15" fmla="*/ 0 w 3556000"/>
              <a:gd name="connsiteY15" fmla="*/ 107315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6000" h="2362200">
                <a:moveTo>
                  <a:pt x="0" y="1073150"/>
                </a:moveTo>
                <a:lnTo>
                  <a:pt x="771525" y="1073150"/>
                </a:lnTo>
                <a:lnTo>
                  <a:pt x="771525" y="1365250"/>
                </a:lnTo>
                <a:lnTo>
                  <a:pt x="1546225" y="1365250"/>
                </a:lnTo>
                <a:lnTo>
                  <a:pt x="1546225" y="1311275"/>
                </a:lnTo>
                <a:lnTo>
                  <a:pt x="1597025" y="1311275"/>
                </a:lnTo>
                <a:lnTo>
                  <a:pt x="1597025" y="0"/>
                </a:lnTo>
                <a:lnTo>
                  <a:pt x="1628775" y="0"/>
                </a:lnTo>
                <a:lnTo>
                  <a:pt x="3556000" y="0"/>
                </a:lnTo>
                <a:lnTo>
                  <a:pt x="3556000" y="2362200"/>
                </a:lnTo>
                <a:lnTo>
                  <a:pt x="2501900" y="2362200"/>
                </a:lnTo>
                <a:lnTo>
                  <a:pt x="2501900" y="2089150"/>
                </a:lnTo>
                <a:lnTo>
                  <a:pt x="781050" y="2089150"/>
                </a:lnTo>
                <a:lnTo>
                  <a:pt x="781050" y="2359025"/>
                </a:lnTo>
                <a:lnTo>
                  <a:pt x="0" y="2359025"/>
                </a:lnTo>
                <a:lnTo>
                  <a:pt x="0" y="1073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4761D4-51A2-2CDB-33E7-D7C57C10CE20}"/>
              </a:ext>
            </a:extLst>
          </p:cNvPr>
          <p:cNvGrpSpPr/>
          <p:nvPr/>
        </p:nvGrpSpPr>
        <p:grpSpPr>
          <a:xfrm>
            <a:off x="0" y="3840630"/>
            <a:ext cx="12020551" cy="2494289"/>
            <a:chOff x="0" y="3409950"/>
            <a:chExt cx="11062662" cy="22955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FA0CAB-4AC4-8DBC-841F-FDA0F4233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3" t="23024" r="29668" b="27954"/>
            <a:stretch/>
          </p:blipFill>
          <p:spPr>
            <a:xfrm>
              <a:off x="7534273" y="3429000"/>
              <a:ext cx="3528389" cy="2209800"/>
            </a:xfrm>
            <a:prstGeom prst="rect">
              <a:avLst/>
            </a:prstGeom>
          </p:spPr>
        </p:pic>
        <p:pic>
          <p:nvPicPr>
            <p:cNvPr id="13" name="Picture 12" descr="A blueprint of a house&#10;&#10;Description automatically generated">
              <a:extLst>
                <a:ext uri="{FF2B5EF4-FFF2-40B4-BE49-F238E27FC236}">
                  <a16:creationId xmlns:a16="http://schemas.microsoft.com/office/drawing/2014/main" id="{404212D8-7868-2144-F9FE-D98C4454E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5" t="22043" r="29781" b="26811"/>
            <a:stretch/>
          </p:blipFill>
          <p:spPr>
            <a:xfrm>
              <a:off x="3819525" y="3429000"/>
              <a:ext cx="3429937" cy="22764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6E2074-3631-976D-75A8-82763FD99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22487" r="28685" b="27543"/>
            <a:stretch/>
          </p:blipFill>
          <p:spPr>
            <a:xfrm>
              <a:off x="0" y="3409950"/>
              <a:ext cx="3686175" cy="228600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79D7CF0-CFC1-476D-6361-EE73670F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953E-90B0-6F34-EE7F-443E4D55F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78568" cy="66086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831FE-A8A5-D242-5DEC-7556ED09EC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60C8DC-6E50-084E-CB89-4BD1C469AACD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6224-F6B1-6DE4-4B22-333E0F0DE081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AC771-49CC-1552-4FB7-2FD08D1CCD53}"/>
              </a:ext>
            </a:extLst>
          </p:cNvPr>
          <p:cNvSpPr txBox="1"/>
          <p:nvPr/>
        </p:nvSpPr>
        <p:spPr>
          <a:xfrm>
            <a:off x="1016000" y="2221463"/>
            <a:ext cx="6343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Goals </a:t>
            </a:r>
          </a:p>
          <a:p>
            <a:r>
              <a:rPr lang="en-US" dirty="0"/>
              <a:t>Option 1 Improvements, Plus: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B3206-893A-68DE-142F-1628A2B16183}"/>
              </a:ext>
            </a:extLst>
          </p:cNvPr>
          <p:cNvSpPr/>
          <p:nvPr/>
        </p:nvSpPr>
        <p:spPr>
          <a:xfrm>
            <a:off x="5151288" y="4503430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F1C46A-7A04-1BD9-4518-3A924928B950}"/>
              </a:ext>
            </a:extLst>
          </p:cNvPr>
          <p:cNvSpPr/>
          <p:nvPr/>
        </p:nvSpPr>
        <p:spPr>
          <a:xfrm>
            <a:off x="9243730" y="4474855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C0E3D6-CC34-1C6B-A4BE-D7CB1492180D}"/>
              </a:ext>
            </a:extLst>
          </p:cNvPr>
          <p:cNvSpPr/>
          <p:nvPr/>
        </p:nvSpPr>
        <p:spPr>
          <a:xfrm>
            <a:off x="1128519" y="4506005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7AC7A-0C4E-806E-C18E-D95A5777A4A1}"/>
              </a:ext>
            </a:extLst>
          </p:cNvPr>
          <p:cNvSpPr/>
          <p:nvPr/>
        </p:nvSpPr>
        <p:spPr>
          <a:xfrm>
            <a:off x="1947906" y="4702642"/>
            <a:ext cx="890543" cy="602895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54FEFA-BBFD-B614-E65A-307E07F2EC5A}"/>
              </a:ext>
            </a:extLst>
          </p:cNvPr>
          <p:cNvSpPr txBox="1"/>
          <p:nvPr/>
        </p:nvSpPr>
        <p:spPr>
          <a:xfrm>
            <a:off x="4760711" y="1702475"/>
            <a:ext cx="60970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 Service Core in Courtyard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 a Community Meeting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 a Group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 a Teen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Consolidate Staff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Expand Genealogy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Provide Adequate offices</a:t>
            </a:r>
            <a:endParaRPr lang="en-US" dirty="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ECDF4380-3DF1-A53E-8C97-46DABA4066D4}"/>
              </a:ext>
            </a:extLst>
          </p:cNvPr>
          <p:cNvSpPr/>
          <p:nvPr/>
        </p:nvSpPr>
        <p:spPr>
          <a:xfrm>
            <a:off x="4187520" y="1810188"/>
            <a:ext cx="573191" cy="1767632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47DDF-8349-71FF-2DA6-3BCCA2A17EB1}"/>
              </a:ext>
            </a:extLst>
          </p:cNvPr>
          <p:cNvSpPr txBox="1"/>
          <p:nvPr/>
        </p:nvSpPr>
        <p:spPr>
          <a:xfrm>
            <a:off x="1281868" y="6393143"/>
            <a:ext cx="998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913313" algn="ctr"/>
                <a:tab pos="9656763" algn="r"/>
              </a:tabLst>
            </a:pPr>
            <a:r>
              <a:rPr lang="en-US" b="1" dirty="0">
                <a:solidFill>
                  <a:schemeClr val="bg1"/>
                </a:solidFill>
              </a:rPr>
              <a:t>Second Floor 	Main Floor	 Basement</a:t>
            </a:r>
          </a:p>
        </p:txBody>
      </p:sp>
    </p:spTree>
    <p:extLst>
      <p:ext uri="{BB962C8B-B14F-4D97-AF65-F5344CB8AC3E}">
        <p14:creationId xmlns:p14="http://schemas.microsoft.com/office/powerpoint/2010/main" val="18725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6" grpId="2" animBg="1"/>
      <p:bldP spid="17" grpId="1" animBg="1"/>
      <p:bldP spid="17" grpId="2" animBg="1"/>
      <p:bldP spid="18" grpId="0" animBg="1"/>
      <p:bldP spid="19" grpId="0" animBg="1"/>
      <p:bldP spid="2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39D9C-83FF-68C9-E78C-70935754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9E480C0-797B-7F0E-D23B-632E4B1A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8683" r="24873" b="22112"/>
          <a:stretch/>
        </p:blipFill>
        <p:spPr>
          <a:xfrm>
            <a:off x="3055620" y="1174749"/>
            <a:ext cx="5715000" cy="47612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35B23A-CE77-65E4-6D92-4B23DDB16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22811" r="30133" b="27707"/>
          <a:stretch/>
        </p:blipFill>
        <p:spPr>
          <a:xfrm>
            <a:off x="3935723" y="2682875"/>
            <a:ext cx="3735078" cy="253047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9DE68A6-FDB6-BCD8-58F9-9F4D99EF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2CE9B-EA37-6D4C-19FB-90F5EF32E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917737-9004-3DB6-97C2-C08F29D04110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B0ACB-3686-9A4A-28AF-C0E6BD1C9659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E9048F-0A51-86D8-DF0D-92F5132BCBCD}"/>
              </a:ext>
            </a:extLst>
          </p:cNvPr>
          <p:cNvSpPr/>
          <p:nvPr/>
        </p:nvSpPr>
        <p:spPr>
          <a:xfrm>
            <a:off x="4738360" y="3294010"/>
            <a:ext cx="898529" cy="87958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459ECC-E323-F828-9BCE-660C4C6AB92F}"/>
              </a:ext>
            </a:extLst>
          </p:cNvPr>
          <p:cNvSpPr/>
          <p:nvPr/>
        </p:nvSpPr>
        <p:spPr>
          <a:xfrm>
            <a:off x="5636888" y="3509639"/>
            <a:ext cx="976556" cy="661126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66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A50-2C69-0A7A-2661-4AB71438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4BCEBE-4684-539F-B7C5-8127FAF17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8841" y="-409575"/>
            <a:ext cx="13469214" cy="87153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AEFAC-245F-76D8-D554-78FE48972638}"/>
              </a:ext>
            </a:extLst>
          </p:cNvPr>
          <p:cNvSpPr/>
          <p:nvPr/>
        </p:nvSpPr>
        <p:spPr>
          <a:xfrm>
            <a:off x="-220627" y="-90111"/>
            <a:ext cx="2591139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D5FEF8-FC2E-F99D-679F-4EB7A62E2AAF}"/>
              </a:ext>
            </a:extLst>
          </p:cNvPr>
          <p:cNvSpPr/>
          <p:nvPr/>
        </p:nvSpPr>
        <p:spPr>
          <a:xfrm>
            <a:off x="8369168" y="6303756"/>
            <a:ext cx="3792705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27CA4-876A-612A-82DD-C823160C7025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245942-F7D7-B2C2-4C00-74167728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44762-CD5A-14DC-FE4E-2E990A256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73670-19BC-C9E0-12F0-56259B10F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FAFFB4-38CD-BFBC-4649-B4FB92F3D67F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FA550-4F94-1515-2AC4-1425C08D32F4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85588-AABB-DDEA-A058-8B7A54BDA5A9}"/>
              </a:ext>
            </a:extLst>
          </p:cNvPr>
          <p:cNvSpPr/>
          <p:nvPr/>
        </p:nvSpPr>
        <p:spPr>
          <a:xfrm>
            <a:off x="3886200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EDFAE9-4F31-3A33-D49F-4637DBB620DE}"/>
              </a:ext>
            </a:extLst>
          </p:cNvPr>
          <p:cNvSpPr/>
          <p:nvPr/>
        </p:nvSpPr>
        <p:spPr>
          <a:xfrm>
            <a:off x="3974306" y="5848350"/>
            <a:ext cx="321469" cy="745331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EF22A-CA72-914D-5AFC-3105383CDD72}"/>
              </a:ext>
            </a:extLst>
          </p:cNvPr>
          <p:cNvSpPr/>
          <p:nvPr/>
        </p:nvSpPr>
        <p:spPr>
          <a:xfrm>
            <a:off x="5900738" y="6030916"/>
            <a:ext cx="450056" cy="562766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BDCAF1-B922-E0A4-BE15-CE62EC89868B}"/>
              </a:ext>
            </a:extLst>
          </p:cNvPr>
          <p:cNvCxnSpPr>
            <a:endCxn id="13" idx="2"/>
          </p:cNvCxnSpPr>
          <p:nvPr/>
        </p:nvCxnSpPr>
        <p:spPr>
          <a:xfrm>
            <a:off x="4131469" y="5845969"/>
            <a:ext cx="3572" cy="74771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83B8512-33A4-1872-C9B9-AB5A6A3D09F3}"/>
              </a:ext>
            </a:extLst>
          </p:cNvPr>
          <p:cNvSpPr/>
          <p:nvPr/>
        </p:nvSpPr>
        <p:spPr>
          <a:xfrm>
            <a:off x="8247529" y="6176963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AD41DE-B540-4D1E-D9E7-9CF0AE0CF545}"/>
              </a:ext>
            </a:extLst>
          </p:cNvPr>
          <p:cNvCxnSpPr>
            <a:cxnSpLocks/>
          </p:cNvCxnSpPr>
          <p:nvPr/>
        </p:nvCxnSpPr>
        <p:spPr>
          <a:xfrm flipV="1">
            <a:off x="6556744" y="2870791"/>
            <a:ext cx="751368" cy="863009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grey rectangular object with white text&#10;&#10;Description automatically generated">
            <a:extLst>
              <a:ext uri="{FF2B5EF4-FFF2-40B4-BE49-F238E27FC236}">
                <a16:creationId xmlns:a16="http://schemas.microsoft.com/office/drawing/2014/main" id="{8F00CAEE-DE42-9990-94F7-1EA8F2014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10" y="4173833"/>
            <a:ext cx="1001268" cy="4617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79CC8D-6057-3987-79A8-E76C4ED0B1B0}"/>
              </a:ext>
            </a:extLst>
          </p:cNvPr>
          <p:cNvCxnSpPr>
            <a:cxnSpLocks/>
          </p:cNvCxnSpPr>
          <p:nvPr/>
        </p:nvCxnSpPr>
        <p:spPr>
          <a:xfrm>
            <a:off x="2913321" y="4387702"/>
            <a:ext cx="2381693" cy="0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BDA002-B631-D78A-926D-4A92A0C70CD6}"/>
              </a:ext>
            </a:extLst>
          </p:cNvPr>
          <p:cNvCxnSpPr>
            <a:cxnSpLocks/>
          </p:cNvCxnSpPr>
          <p:nvPr/>
        </p:nvCxnSpPr>
        <p:spPr>
          <a:xfrm flipV="1">
            <a:off x="5865836" y="3799367"/>
            <a:ext cx="690908" cy="598967"/>
          </a:xfrm>
          <a:prstGeom prst="straightConnector1">
            <a:avLst/>
          </a:prstGeom>
          <a:ln w="381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39C345-AFE3-90DC-AD87-4B2B2BD50861}"/>
              </a:ext>
            </a:extLst>
          </p:cNvPr>
          <p:cNvCxnSpPr>
            <a:cxnSpLocks/>
          </p:cNvCxnSpPr>
          <p:nvPr/>
        </p:nvCxnSpPr>
        <p:spPr>
          <a:xfrm flipH="1" flipV="1">
            <a:off x="5050171" y="3181243"/>
            <a:ext cx="348703" cy="1138852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BB4CFA-F536-B669-70C3-C0AC8315636E}"/>
              </a:ext>
            </a:extLst>
          </p:cNvPr>
          <p:cNvCxnSpPr>
            <a:cxnSpLocks/>
          </p:cNvCxnSpPr>
          <p:nvPr/>
        </p:nvCxnSpPr>
        <p:spPr>
          <a:xfrm>
            <a:off x="5812465" y="4426546"/>
            <a:ext cx="283535" cy="751672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BCA510-1A54-8933-30E4-ACDFF8625281}"/>
              </a:ext>
            </a:extLst>
          </p:cNvPr>
          <p:cNvCxnSpPr>
            <a:cxnSpLocks/>
          </p:cNvCxnSpPr>
          <p:nvPr/>
        </p:nvCxnSpPr>
        <p:spPr>
          <a:xfrm flipH="1" flipV="1">
            <a:off x="4416056" y="4172605"/>
            <a:ext cx="1396409" cy="253941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595E43A-7E1C-B635-9190-B884576ED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24300" r="46408" b="53702"/>
          <a:stretch/>
        </p:blipFill>
        <p:spPr>
          <a:xfrm>
            <a:off x="6160931" y="1709089"/>
            <a:ext cx="455769" cy="19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63FB8-1F13-923F-2AC7-B5BD5693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A9B48B-AB6D-DD12-44D5-2C164A0D1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12214" y="-409575"/>
            <a:ext cx="13469214" cy="8715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1C3EC9-CC67-C4B4-087A-7DF6E1023B76}"/>
              </a:ext>
            </a:extLst>
          </p:cNvPr>
          <p:cNvSpPr/>
          <p:nvPr/>
        </p:nvSpPr>
        <p:spPr>
          <a:xfrm>
            <a:off x="-1524000" y="-90111"/>
            <a:ext cx="2591139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8123E-B17F-59DC-376D-6B06A85C7557}"/>
              </a:ext>
            </a:extLst>
          </p:cNvPr>
          <p:cNvSpPr/>
          <p:nvPr/>
        </p:nvSpPr>
        <p:spPr>
          <a:xfrm>
            <a:off x="7065795" y="6303756"/>
            <a:ext cx="3792705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BDFF6-E0AD-821D-1A39-90BEE9C599A6}"/>
              </a:ext>
            </a:extLst>
          </p:cNvPr>
          <p:cNvSpPr/>
          <p:nvPr/>
        </p:nvSpPr>
        <p:spPr>
          <a:xfrm>
            <a:off x="2612594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ED8D5F-84E4-F35E-62C8-B504BAE49721}"/>
              </a:ext>
            </a:extLst>
          </p:cNvPr>
          <p:cNvSpPr/>
          <p:nvPr/>
        </p:nvSpPr>
        <p:spPr>
          <a:xfrm>
            <a:off x="2700700" y="5848350"/>
            <a:ext cx="321469" cy="745331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C699E-8168-A59A-56AB-FB00FE4AB089}"/>
              </a:ext>
            </a:extLst>
          </p:cNvPr>
          <p:cNvSpPr/>
          <p:nvPr/>
        </p:nvSpPr>
        <p:spPr>
          <a:xfrm>
            <a:off x="4627132" y="6030916"/>
            <a:ext cx="450056" cy="562766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22AF2F-A829-AB1F-D958-00BB9ED123A0}"/>
              </a:ext>
            </a:extLst>
          </p:cNvPr>
          <p:cNvCxnSpPr>
            <a:endCxn id="13" idx="2"/>
          </p:cNvCxnSpPr>
          <p:nvPr/>
        </p:nvCxnSpPr>
        <p:spPr>
          <a:xfrm>
            <a:off x="2857863" y="5845969"/>
            <a:ext cx="3572" cy="74771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4B77088-F0D9-7011-B602-C1F5D5673ADD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29AB92-93E0-8B15-9F91-5A87B58F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1A68-411C-D47C-BCEE-0C49ABBFB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05B1D-056A-E7D2-CE4A-68FAF9C12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AE6F53-3FD3-3758-34F2-BF3F1196108C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795C0-2B90-39B0-1808-7DBF383D2E24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pic>
        <p:nvPicPr>
          <p:cNvPr id="15" name="Picture 14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E75519D4-5193-9FF3-A565-6F3CF83DF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0635B-414D-C506-40CA-51C030A1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B8A567-8A65-9BF1-65DA-20757C76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12214" y="-409575"/>
            <a:ext cx="13469214" cy="87153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1B2A41-BE96-DB21-2A5A-BC638944E5E9}"/>
              </a:ext>
            </a:extLst>
          </p:cNvPr>
          <p:cNvSpPr/>
          <p:nvPr/>
        </p:nvSpPr>
        <p:spPr>
          <a:xfrm>
            <a:off x="7162799" y="6129850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9FC33-B48A-A92B-A18F-9E8DDD480EEF}"/>
              </a:ext>
            </a:extLst>
          </p:cNvPr>
          <p:cNvSpPr/>
          <p:nvPr/>
        </p:nvSpPr>
        <p:spPr>
          <a:xfrm>
            <a:off x="-1441824" y="-139526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FB92F9-8FEE-E3CA-CFC4-866AEA6DE631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9C4256-DE04-8B43-7A09-78E536B2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806FB-583D-6DCE-1E98-021CCA7D4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43C96-5AF2-0186-522A-6FF64EBDD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F0CD21-97E9-BD41-C280-4FEBAF9A83B9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3B362-315B-1C51-1153-88C5065E48F8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624D0-CC70-4680-82E5-2F48B7AA0960}"/>
              </a:ext>
            </a:extLst>
          </p:cNvPr>
          <p:cNvSpPr/>
          <p:nvPr/>
        </p:nvSpPr>
        <p:spPr>
          <a:xfrm>
            <a:off x="4124325" y="3064974"/>
            <a:ext cx="1519477" cy="10400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861C069B-CFE9-161A-0B36-F090B0F8B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F47B35-D11D-0694-8FBB-6EB8BF92DA66}"/>
              </a:ext>
            </a:extLst>
          </p:cNvPr>
          <p:cNvSpPr/>
          <p:nvPr/>
        </p:nvSpPr>
        <p:spPr>
          <a:xfrm>
            <a:off x="2612594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968C88-6FB1-EFAB-29F5-AB44737E8306}"/>
              </a:ext>
            </a:extLst>
          </p:cNvPr>
          <p:cNvSpPr/>
          <p:nvPr/>
        </p:nvSpPr>
        <p:spPr>
          <a:xfrm>
            <a:off x="7315199" y="6282250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6428-0AA6-2524-FD85-ADFACED74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A2BAE-FCEB-0D87-EEBC-38F814163978}"/>
              </a:ext>
            </a:extLst>
          </p:cNvPr>
          <p:cNvGrpSpPr/>
          <p:nvPr/>
        </p:nvGrpSpPr>
        <p:grpSpPr>
          <a:xfrm>
            <a:off x="0" y="1539938"/>
            <a:ext cx="7905743" cy="3322348"/>
            <a:chOff x="1567910" y="2132917"/>
            <a:chExt cx="10300240" cy="43286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E1C1D2-BD0A-49F9-6173-FA7849FE8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67910" y="2132917"/>
              <a:ext cx="10013794" cy="43286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DF2D59-B553-B1CD-1824-F21B96C70F53}"/>
                </a:ext>
              </a:extLst>
            </p:cNvPr>
            <p:cNvSpPr/>
            <p:nvPr/>
          </p:nvSpPr>
          <p:spPr>
            <a:xfrm>
              <a:off x="11474450" y="3162300"/>
              <a:ext cx="3937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B581B-08F4-64AC-1765-C348B11B7643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F79B26-1A61-6CA9-DC96-953AACC5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E176-AC7A-62BF-B818-CD62930C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0E17A-AFC1-DACA-3F33-134A34719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65AD6F-6354-EE6D-ED1F-A792B239F898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B36E1-1F60-86E4-D6D0-503CCB6E6D39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3577E6-683A-EFB3-8F18-E2DFA97633BC}"/>
              </a:ext>
            </a:extLst>
          </p:cNvPr>
          <p:cNvGrpSpPr/>
          <p:nvPr/>
        </p:nvGrpSpPr>
        <p:grpSpPr>
          <a:xfrm>
            <a:off x="2381928" y="2694609"/>
            <a:ext cx="1773581" cy="760315"/>
            <a:chOff x="4623435" y="3638550"/>
            <a:chExt cx="2310765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4EEB66-C345-8DD0-5AD7-71FF027056EE}"/>
                </a:ext>
              </a:extLst>
            </p:cNvPr>
            <p:cNvSpPr/>
            <p:nvPr/>
          </p:nvSpPr>
          <p:spPr>
            <a:xfrm>
              <a:off x="4623435" y="4524407"/>
              <a:ext cx="2310765" cy="10474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EE5EA6-E992-DAC2-C458-48FE204F862F}"/>
                </a:ext>
              </a:extLst>
            </p:cNvPr>
            <p:cNvSpPr/>
            <p:nvPr/>
          </p:nvSpPr>
          <p:spPr>
            <a:xfrm>
              <a:off x="4623435" y="3638550"/>
              <a:ext cx="2310765" cy="8858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C4F88E1F-CA03-8C52-A891-14AE7F504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1.04167E-6 -0.035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113DB-6AB6-EA7A-8A33-295456372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005CA-36F0-17CD-B4DD-088D907B1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12214" y="-409575"/>
            <a:ext cx="13469214" cy="87153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371CE5-A666-EC4B-55C8-268D2193E4CD}"/>
              </a:ext>
            </a:extLst>
          </p:cNvPr>
          <p:cNvSpPr/>
          <p:nvPr/>
        </p:nvSpPr>
        <p:spPr>
          <a:xfrm>
            <a:off x="-1441824" y="-139526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2CE72-F79D-55F7-CCF8-797DE125CD6A}"/>
              </a:ext>
            </a:extLst>
          </p:cNvPr>
          <p:cNvSpPr/>
          <p:nvPr/>
        </p:nvSpPr>
        <p:spPr>
          <a:xfrm>
            <a:off x="7315199" y="6282250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7DFA25-04B2-E8AC-BC0F-5770023DD4EE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C3E63D-F00B-802A-B5A9-6C79C528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0F5A-1857-2309-2DB7-3806DD28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D8664-811E-B873-0010-C0DE1CB30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7BD33F-7819-B813-746E-8C8693A764C1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9191E-7005-FFAE-E2E4-123DE408E43C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8731B0-86E3-68B1-EB2C-0B1F27876E02}"/>
              </a:ext>
            </a:extLst>
          </p:cNvPr>
          <p:cNvSpPr/>
          <p:nvPr/>
        </p:nvSpPr>
        <p:spPr>
          <a:xfrm>
            <a:off x="2612594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3FEF9C37-F363-A47B-7661-607897C17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F2CB8-4E5E-F9B8-B525-02D1A185DB8A}"/>
              </a:ext>
            </a:extLst>
          </p:cNvPr>
          <p:cNvSpPr txBox="1"/>
          <p:nvPr/>
        </p:nvSpPr>
        <p:spPr>
          <a:xfrm>
            <a:off x="3268299" y="5006100"/>
            <a:ext cx="771054" cy="215444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7280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B7D3C-D322-7E28-EEA5-261BD994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3E9440-D679-1E92-C376-6DFB03DF4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3119" y="-486499"/>
            <a:ext cx="13469211" cy="87153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683EBF-20A1-0F89-98BB-E76FFD70B566}"/>
              </a:ext>
            </a:extLst>
          </p:cNvPr>
          <p:cNvSpPr/>
          <p:nvPr/>
        </p:nvSpPr>
        <p:spPr>
          <a:xfrm>
            <a:off x="-1441824" y="-139526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E55EA-2A02-7B94-1DFC-45709CD53043}"/>
              </a:ext>
            </a:extLst>
          </p:cNvPr>
          <p:cNvSpPr/>
          <p:nvPr/>
        </p:nvSpPr>
        <p:spPr>
          <a:xfrm>
            <a:off x="6953249" y="6235643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A29332-7590-F36B-4DA8-EAE7DB9BDAA9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6C18AE-D80E-3D35-9E9F-DD948229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C4B9-1A3E-FAE9-C445-E7647C7B3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AC3BD-E2ED-9D0E-465C-043E5E6C6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93084-3E14-6353-28E2-3AF8BF2D281E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0D471-5E14-D5B7-EC91-C160D4B3DCE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1FD776-3A03-D0B2-4C0F-A9CB11BF38E3}"/>
              </a:ext>
            </a:extLst>
          </p:cNvPr>
          <p:cNvSpPr/>
          <p:nvPr/>
        </p:nvSpPr>
        <p:spPr>
          <a:xfrm>
            <a:off x="2610085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611B7F3F-5A21-F28C-C5C0-50BD85D378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EFDCB-1470-6E74-24F0-CB782D2B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32ED6F-69AA-1FDA-0E78-3E2D870576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3120" y="-486499"/>
            <a:ext cx="13469212" cy="87153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D593F-2300-59A8-7601-163F000E1F53}"/>
              </a:ext>
            </a:extLst>
          </p:cNvPr>
          <p:cNvSpPr/>
          <p:nvPr/>
        </p:nvSpPr>
        <p:spPr>
          <a:xfrm>
            <a:off x="-1441824" y="-139526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6425A-C446-10C2-BBC5-46CDA505ABA1}"/>
              </a:ext>
            </a:extLst>
          </p:cNvPr>
          <p:cNvSpPr/>
          <p:nvPr/>
        </p:nvSpPr>
        <p:spPr>
          <a:xfrm>
            <a:off x="6953249" y="6235643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751DB2-02CF-A56F-23EE-CE7ECFDA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3119" y="-486499"/>
            <a:ext cx="13469211" cy="8715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B8CEB-3FD0-3531-3C13-9609C2670F64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C4C063-C0AB-0D4B-8D73-01268FFE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2 – COURTYARD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B27F-EF62-E12D-F1F0-93D68B45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BFAD0-B316-B323-4FAB-3FD77489B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0228E-C7C3-D39D-6A8B-057F915B3994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06834-329F-58FC-9FB3-F3779544A45F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30D03BA-2734-5AD4-F1F0-56953A2D0A02}"/>
              </a:ext>
            </a:extLst>
          </p:cNvPr>
          <p:cNvSpPr/>
          <p:nvPr/>
        </p:nvSpPr>
        <p:spPr>
          <a:xfrm>
            <a:off x="2617738" y="2650637"/>
            <a:ext cx="3275989" cy="2158802"/>
          </a:xfrm>
          <a:custGeom>
            <a:avLst/>
            <a:gdLst>
              <a:gd name="connsiteX0" fmla="*/ 448628 w 3713798"/>
              <a:gd name="connsiteY0" fmla="*/ 0 h 2594110"/>
              <a:gd name="connsiteX1" fmla="*/ 1835468 w 3713798"/>
              <a:gd name="connsiteY1" fmla="*/ 0 h 2594110"/>
              <a:gd name="connsiteX2" fmla="*/ 1835468 w 3713798"/>
              <a:gd name="connsiteY2" fmla="*/ 30677 h 2594110"/>
              <a:gd name="connsiteX3" fmla="*/ 3534728 w 3713798"/>
              <a:gd name="connsiteY3" fmla="*/ 30677 h 2594110"/>
              <a:gd name="connsiteX4" fmla="*/ 3534728 w 3713798"/>
              <a:gd name="connsiteY4" fmla="*/ 1759143 h 2594110"/>
              <a:gd name="connsiteX5" fmla="*/ 3713798 w 3713798"/>
              <a:gd name="connsiteY5" fmla="*/ 1927360 h 2594110"/>
              <a:gd name="connsiteX6" fmla="*/ 3161348 w 3713798"/>
              <a:gd name="connsiteY6" fmla="*/ 2479810 h 2594110"/>
              <a:gd name="connsiteX7" fmla="*/ 3161348 w 3713798"/>
              <a:gd name="connsiteY7" fmla="*/ 2594110 h 2594110"/>
              <a:gd name="connsiteX8" fmla="*/ 532448 w 3713798"/>
              <a:gd name="connsiteY8" fmla="*/ 2594110 h 2594110"/>
              <a:gd name="connsiteX9" fmla="*/ 546735 w 3713798"/>
              <a:gd name="connsiteY9" fmla="*/ 2449330 h 2594110"/>
              <a:gd name="connsiteX10" fmla="*/ 0 w 3713798"/>
              <a:gd name="connsiteY10" fmla="*/ 1916883 h 2594110"/>
              <a:gd name="connsiteX11" fmla="*/ 448628 w 3713798"/>
              <a:gd name="connsiteY11" fmla="*/ 1458730 h 2594110"/>
              <a:gd name="connsiteX12" fmla="*/ 448628 w 3713798"/>
              <a:gd name="connsiteY12" fmla="*/ 1370823 h 2594110"/>
              <a:gd name="connsiteX13" fmla="*/ 448628 w 3713798"/>
              <a:gd name="connsiteY13" fmla="*/ 1352050 h 2594110"/>
              <a:gd name="connsiteX0" fmla="*/ 448628 w 3713798"/>
              <a:gd name="connsiteY0" fmla="*/ 0 h 2594110"/>
              <a:gd name="connsiteX1" fmla="*/ 1835468 w 3713798"/>
              <a:gd name="connsiteY1" fmla="*/ 0 h 2594110"/>
              <a:gd name="connsiteX2" fmla="*/ 1835468 w 3713798"/>
              <a:gd name="connsiteY2" fmla="*/ 30677 h 2594110"/>
              <a:gd name="connsiteX3" fmla="*/ 3646295 w 3713798"/>
              <a:gd name="connsiteY3" fmla="*/ 127368 h 2594110"/>
              <a:gd name="connsiteX4" fmla="*/ 3534728 w 3713798"/>
              <a:gd name="connsiteY4" fmla="*/ 1759143 h 2594110"/>
              <a:gd name="connsiteX5" fmla="*/ 3713798 w 3713798"/>
              <a:gd name="connsiteY5" fmla="*/ 1927360 h 2594110"/>
              <a:gd name="connsiteX6" fmla="*/ 3161348 w 3713798"/>
              <a:gd name="connsiteY6" fmla="*/ 2479810 h 2594110"/>
              <a:gd name="connsiteX7" fmla="*/ 3161348 w 3713798"/>
              <a:gd name="connsiteY7" fmla="*/ 2594110 h 2594110"/>
              <a:gd name="connsiteX8" fmla="*/ 532448 w 3713798"/>
              <a:gd name="connsiteY8" fmla="*/ 2594110 h 2594110"/>
              <a:gd name="connsiteX9" fmla="*/ 546735 w 3713798"/>
              <a:gd name="connsiteY9" fmla="*/ 2449330 h 2594110"/>
              <a:gd name="connsiteX10" fmla="*/ 0 w 3713798"/>
              <a:gd name="connsiteY10" fmla="*/ 1916883 h 2594110"/>
              <a:gd name="connsiteX11" fmla="*/ 448628 w 3713798"/>
              <a:gd name="connsiteY11" fmla="*/ 1458730 h 2594110"/>
              <a:gd name="connsiteX12" fmla="*/ 448628 w 3713798"/>
              <a:gd name="connsiteY12" fmla="*/ 1370823 h 2594110"/>
              <a:gd name="connsiteX13" fmla="*/ 448628 w 3713798"/>
              <a:gd name="connsiteY13" fmla="*/ 1352050 h 2594110"/>
              <a:gd name="connsiteX14" fmla="*/ 448628 w 3713798"/>
              <a:gd name="connsiteY14" fmla="*/ 0 h 2594110"/>
              <a:gd name="connsiteX0" fmla="*/ 448628 w 3713798"/>
              <a:gd name="connsiteY0" fmla="*/ 0 h 2594110"/>
              <a:gd name="connsiteX1" fmla="*/ 1835468 w 3713798"/>
              <a:gd name="connsiteY1" fmla="*/ 0 h 2594110"/>
              <a:gd name="connsiteX2" fmla="*/ 1865220 w 3713798"/>
              <a:gd name="connsiteY2" fmla="*/ 112493 h 2594110"/>
              <a:gd name="connsiteX3" fmla="*/ 3646295 w 3713798"/>
              <a:gd name="connsiteY3" fmla="*/ 127368 h 2594110"/>
              <a:gd name="connsiteX4" fmla="*/ 3534728 w 3713798"/>
              <a:gd name="connsiteY4" fmla="*/ 1759143 h 2594110"/>
              <a:gd name="connsiteX5" fmla="*/ 3713798 w 3713798"/>
              <a:gd name="connsiteY5" fmla="*/ 1927360 h 2594110"/>
              <a:gd name="connsiteX6" fmla="*/ 3161348 w 3713798"/>
              <a:gd name="connsiteY6" fmla="*/ 2479810 h 2594110"/>
              <a:gd name="connsiteX7" fmla="*/ 3161348 w 3713798"/>
              <a:gd name="connsiteY7" fmla="*/ 2594110 h 2594110"/>
              <a:gd name="connsiteX8" fmla="*/ 532448 w 3713798"/>
              <a:gd name="connsiteY8" fmla="*/ 2594110 h 2594110"/>
              <a:gd name="connsiteX9" fmla="*/ 546735 w 3713798"/>
              <a:gd name="connsiteY9" fmla="*/ 2449330 h 2594110"/>
              <a:gd name="connsiteX10" fmla="*/ 0 w 3713798"/>
              <a:gd name="connsiteY10" fmla="*/ 1916883 h 2594110"/>
              <a:gd name="connsiteX11" fmla="*/ 448628 w 3713798"/>
              <a:gd name="connsiteY11" fmla="*/ 1458730 h 2594110"/>
              <a:gd name="connsiteX12" fmla="*/ 448628 w 3713798"/>
              <a:gd name="connsiteY12" fmla="*/ 1370823 h 2594110"/>
              <a:gd name="connsiteX13" fmla="*/ 448628 w 3713798"/>
              <a:gd name="connsiteY13" fmla="*/ 1352050 h 2594110"/>
              <a:gd name="connsiteX14" fmla="*/ 448628 w 3713798"/>
              <a:gd name="connsiteY14" fmla="*/ 0 h 2594110"/>
              <a:gd name="connsiteX0" fmla="*/ 448628 w 3646295"/>
              <a:gd name="connsiteY0" fmla="*/ 0 h 2594110"/>
              <a:gd name="connsiteX1" fmla="*/ 1835468 w 3646295"/>
              <a:gd name="connsiteY1" fmla="*/ 0 h 2594110"/>
              <a:gd name="connsiteX2" fmla="*/ 1865220 w 3646295"/>
              <a:gd name="connsiteY2" fmla="*/ 112493 h 2594110"/>
              <a:gd name="connsiteX3" fmla="*/ 3646295 w 3646295"/>
              <a:gd name="connsiteY3" fmla="*/ 127368 h 2594110"/>
              <a:gd name="connsiteX4" fmla="*/ 3534728 w 3646295"/>
              <a:gd name="connsiteY4" fmla="*/ 1759143 h 2594110"/>
              <a:gd name="connsiteX5" fmla="*/ 3161348 w 3646295"/>
              <a:gd name="connsiteY5" fmla="*/ 2479810 h 2594110"/>
              <a:gd name="connsiteX6" fmla="*/ 3161348 w 3646295"/>
              <a:gd name="connsiteY6" fmla="*/ 2594110 h 2594110"/>
              <a:gd name="connsiteX7" fmla="*/ 532448 w 3646295"/>
              <a:gd name="connsiteY7" fmla="*/ 2594110 h 2594110"/>
              <a:gd name="connsiteX8" fmla="*/ 546735 w 3646295"/>
              <a:gd name="connsiteY8" fmla="*/ 2449330 h 2594110"/>
              <a:gd name="connsiteX9" fmla="*/ 0 w 3646295"/>
              <a:gd name="connsiteY9" fmla="*/ 1916883 h 2594110"/>
              <a:gd name="connsiteX10" fmla="*/ 448628 w 3646295"/>
              <a:gd name="connsiteY10" fmla="*/ 1458730 h 2594110"/>
              <a:gd name="connsiteX11" fmla="*/ 448628 w 3646295"/>
              <a:gd name="connsiteY11" fmla="*/ 1370823 h 2594110"/>
              <a:gd name="connsiteX12" fmla="*/ 448628 w 3646295"/>
              <a:gd name="connsiteY12" fmla="*/ 1352050 h 2594110"/>
              <a:gd name="connsiteX13" fmla="*/ 448628 w 3646295"/>
              <a:gd name="connsiteY13" fmla="*/ 0 h 2594110"/>
              <a:gd name="connsiteX0" fmla="*/ 448628 w 3646295"/>
              <a:gd name="connsiteY0" fmla="*/ 0 h 2594110"/>
              <a:gd name="connsiteX1" fmla="*/ 1835468 w 3646295"/>
              <a:gd name="connsiteY1" fmla="*/ 0 h 2594110"/>
              <a:gd name="connsiteX2" fmla="*/ 1865220 w 3646295"/>
              <a:gd name="connsiteY2" fmla="*/ 112493 h 2594110"/>
              <a:gd name="connsiteX3" fmla="*/ 3646295 w 3646295"/>
              <a:gd name="connsiteY3" fmla="*/ 127368 h 2594110"/>
              <a:gd name="connsiteX4" fmla="*/ 3646295 w 3646295"/>
              <a:gd name="connsiteY4" fmla="*/ 2086407 h 2594110"/>
              <a:gd name="connsiteX5" fmla="*/ 3161348 w 3646295"/>
              <a:gd name="connsiteY5" fmla="*/ 2479810 h 2594110"/>
              <a:gd name="connsiteX6" fmla="*/ 3161348 w 3646295"/>
              <a:gd name="connsiteY6" fmla="*/ 2594110 h 2594110"/>
              <a:gd name="connsiteX7" fmla="*/ 532448 w 3646295"/>
              <a:gd name="connsiteY7" fmla="*/ 2594110 h 2594110"/>
              <a:gd name="connsiteX8" fmla="*/ 546735 w 3646295"/>
              <a:gd name="connsiteY8" fmla="*/ 2449330 h 2594110"/>
              <a:gd name="connsiteX9" fmla="*/ 0 w 3646295"/>
              <a:gd name="connsiteY9" fmla="*/ 1916883 h 2594110"/>
              <a:gd name="connsiteX10" fmla="*/ 448628 w 3646295"/>
              <a:gd name="connsiteY10" fmla="*/ 1458730 h 2594110"/>
              <a:gd name="connsiteX11" fmla="*/ 448628 w 3646295"/>
              <a:gd name="connsiteY11" fmla="*/ 1370823 h 2594110"/>
              <a:gd name="connsiteX12" fmla="*/ 448628 w 3646295"/>
              <a:gd name="connsiteY12" fmla="*/ 1352050 h 2594110"/>
              <a:gd name="connsiteX13" fmla="*/ 448628 w 3646295"/>
              <a:gd name="connsiteY13" fmla="*/ 0 h 2594110"/>
              <a:gd name="connsiteX0" fmla="*/ 448628 w 3646295"/>
              <a:gd name="connsiteY0" fmla="*/ 0 h 2594110"/>
              <a:gd name="connsiteX1" fmla="*/ 1835468 w 3646295"/>
              <a:gd name="connsiteY1" fmla="*/ 0 h 2594110"/>
              <a:gd name="connsiteX2" fmla="*/ 1865220 w 3646295"/>
              <a:gd name="connsiteY2" fmla="*/ 112493 h 2594110"/>
              <a:gd name="connsiteX3" fmla="*/ 3646295 w 3646295"/>
              <a:gd name="connsiteY3" fmla="*/ 127368 h 2594110"/>
              <a:gd name="connsiteX4" fmla="*/ 3646295 w 3646295"/>
              <a:gd name="connsiteY4" fmla="*/ 2086407 h 2594110"/>
              <a:gd name="connsiteX5" fmla="*/ 3161348 w 3646295"/>
              <a:gd name="connsiteY5" fmla="*/ 2594110 h 2594110"/>
              <a:gd name="connsiteX6" fmla="*/ 532448 w 3646295"/>
              <a:gd name="connsiteY6" fmla="*/ 2594110 h 2594110"/>
              <a:gd name="connsiteX7" fmla="*/ 546735 w 3646295"/>
              <a:gd name="connsiteY7" fmla="*/ 2449330 h 2594110"/>
              <a:gd name="connsiteX8" fmla="*/ 0 w 3646295"/>
              <a:gd name="connsiteY8" fmla="*/ 1916883 h 2594110"/>
              <a:gd name="connsiteX9" fmla="*/ 448628 w 3646295"/>
              <a:gd name="connsiteY9" fmla="*/ 1458730 h 2594110"/>
              <a:gd name="connsiteX10" fmla="*/ 448628 w 3646295"/>
              <a:gd name="connsiteY10" fmla="*/ 1370823 h 2594110"/>
              <a:gd name="connsiteX11" fmla="*/ 448628 w 3646295"/>
              <a:gd name="connsiteY11" fmla="*/ 1352050 h 2594110"/>
              <a:gd name="connsiteX12" fmla="*/ 448628 w 3646295"/>
              <a:gd name="connsiteY12" fmla="*/ 0 h 2594110"/>
              <a:gd name="connsiteX0" fmla="*/ 448628 w 3646295"/>
              <a:gd name="connsiteY0" fmla="*/ 0 h 2594110"/>
              <a:gd name="connsiteX1" fmla="*/ 1835468 w 3646295"/>
              <a:gd name="connsiteY1" fmla="*/ 0 h 2594110"/>
              <a:gd name="connsiteX2" fmla="*/ 1865220 w 3646295"/>
              <a:gd name="connsiteY2" fmla="*/ 112493 h 2594110"/>
              <a:gd name="connsiteX3" fmla="*/ 3646295 w 3646295"/>
              <a:gd name="connsiteY3" fmla="*/ 127368 h 2594110"/>
              <a:gd name="connsiteX4" fmla="*/ 3646295 w 3646295"/>
              <a:gd name="connsiteY4" fmla="*/ 2086407 h 2594110"/>
              <a:gd name="connsiteX5" fmla="*/ 532448 w 3646295"/>
              <a:gd name="connsiteY5" fmla="*/ 2594110 h 2594110"/>
              <a:gd name="connsiteX6" fmla="*/ 546735 w 3646295"/>
              <a:gd name="connsiteY6" fmla="*/ 2449330 h 2594110"/>
              <a:gd name="connsiteX7" fmla="*/ 0 w 3646295"/>
              <a:gd name="connsiteY7" fmla="*/ 1916883 h 2594110"/>
              <a:gd name="connsiteX8" fmla="*/ 448628 w 3646295"/>
              <a:gd name="connsiteY8" fmla="*/ 1458730 h 2594110"/>
              <a:gd name="connsiteX9" fmla="*/ 448628 w 3646295"/>
              <a:gd name="connsiteY9" fmla="*/ 1370823 h 2594110"/>
              <a:gd name="connsiteX10" fmla="*/ 448628 w 3646295"/>
              <a:gd name="connsiteY10" fmla="*/ 1352050 h 2594110"/>
              <a:gd name="connsiteX11" fmla="*/ 448628 w 3646295"/>
              <a:gd name="connsiteY11" fmla="*/ 0 h 2594110"/>
              <a:gd name="connsiteX0" fmla="*/ 448628 w 3646295"/>
              <a:gd name="connsiteY0" fmla="*/ 0 h 2449330"/>
              <a:gd name="connsiteX1" fmla="*/ 1835468 w 3646295"/>
              <a:gd name="connsiteY1" fmla="*/ 0 h 2449330"/>
              <a:gd name="connsiteX2" fmla="*/ 1865220 w 3646295"/>
              <a:gd name="connsiteY2" fmla="*/ 112493 h 2449330"/>
              <a:gd name="connsiteX3" fmla="*/ 3646295 w 3646295"/>
              <a:gd name="connsiteY3" fmla="*/ 127368 h 2449330"/>
              <a:gd name="connsiteX4" fmla="*/ 3646295 w 3646295"/>
              <a:gd name="connsiteY4" fmla="*/ 2086407 h 2449330"/>
              <a:gd name="connsiteX5" fmla="*/ 546735 w 3646295"/>
              <a:gd name="connsiteY5" fmla="*/ 2449330 h 2449330"/>
              <a:gd name="connsiteX6" fmla="*/ 0 w 3646295"/>
              <a:gd name="connsiteY6" fmla="*/ 1916883 h 2449330"/>
              <a:gd name="connsiteX7" fmla="*/ 448628 w 3646295"/>
              <a:gd name="connsiteY7" fmla="*/ 1458730 h 2449330"/>
              <a:gd name="connsiteX8" fmla="*/ 448628 w 3646295"/>
              <a:gd name="connsiteY8" fmla="*/ 1370823 h 2449330"/>
              <a:gd name="connsiteX9" fmla="*/ 448628 w 3646295"/>
              <a:gd name="connsiteY9" fmla="*/ 1352050 h 2449330"/>
              <a:gd name="connsiteX10" fmla="*/ 448628 w 3646295"/>
              <a:gd name="connsiteY10" fmla="*/ 0 h 2449330"/>
              <a:gd name="connsiteX0" fmla="*/ 448628 w 3646295"/>
              <a:gd name="connsiteY0" fmla="*/ 0 h 2107190"/>
              <a:gd name="connsiteX1" fmla="*/ 1835468 w 3646295"/>
              <a:gd name="connsiteY1" fmla="*/ 0 h 2107190"/>
              <a:gd name="connsiteX2" fmla="*/ 1865220 w 3646295"/>
              <a:gd name="connsiteY2" fmla="*/ 112493 h 2107190"/>
              <a:gd name="connsiteX3" fmla="*/ 3646295 w 3646295"/>
              <a:gd name="connsiteY3" fmla="*/ 127368 h 2107190"/>
              <a:gd name="connsiteX4" fmla="*/ 3646295 w 3646295"/>
              <a:gd name="connsiteY4" fmla="*/ 2086407 h 2107190"/>
              <a:gd name="connsiteX5" fmla="*/ 450043 w 3646295"/>
              <a:gd name="connsiteY5" fmla="*/ 2107190 h 2107190"/>
              <a:gd name="connsiteX6" fmla="*/ 0 w 3646295"/>
              <a:gd name="connsiteY6" fmla="*/ 1916883 h 2107190"/>
              <a:gd name="connsiteX7" fmla="*/ 448628 w 3646295"/>
              <a:gd name="connsiteY7" fmla="*/ 1458730 h 2107190"/>
              <a:gd name="connsiteX8" fmla="*/ 448628 w 3646295"/>
              <a:gd name="connsiteY8" fmla="*/ 1370823 h 2107190"/>
              <a:gd name="connsiteX9" fmla="*/ 448628 w 3646295"/>
              <a:gd name="connsiteY9" fmla="*/ 1352050 h 2107190"/>
              <a:gd name="connsiteX10" fmla="*/ 448628 w 3646295"/>
              <a:gd name="connsiteY10" fmla="*/ 0 h 2107190"/>
              <a:gd name="connsiteX0" fmla="*/ 0 w 3197667"/>
              <a:gd name="connsiteY0" fmla="*/ 0 h 2107190"/>
              <a:gd name="connsiteX1" fmla="*/ 1386840 w 3197667"/>
              <a:gd name="connsiteY1" fmla="*/ 0 h 2107190"/>
              <a:gd name="connsiteX2" fmla="*/ 1416592 w 3197667"/>
              <a:gd name="connsiteY2" fmla="*/ 112493 h 2107190"/>
              <a:gd name="connsiteX3" fmla="*/ 3197667 w 3197667"/>
              <a:gd name="connsiteY3" fmla="*/ 127368 h 2107190"/>
              <a:gd name="connsiteX4" fmla="*/ 3197667 w 3197667"/>
              <a:gd name="connsiteY4" fmla="*/ 2086407 h 2107190"/>
              <a:gd name="connsiteX5" fmla="*/ 1415 w 3197667"/>
              <a:gd name="connsiteY5" fmla="*/ 2107190 h 2107190"/>
              <a:gd name="connsiteX6" fmla="*/ 0 w 3197667"/>
              <a:gd name="connsiteY6" fmla="*/ 1458730 h 2107190"/>
              <a:gd name="connsiteX7" fmla="*/ 0 w 3197667"/>
              <a:gd name="connsiteY7" fmla="*/ 1370823 h 2107190"/>
              <a:gd name="connsiteX8" fmla="*/ 0 w 3197667"/>
              <a:gd name="connsiteY8" fmla="*/ 1352050 h 2107190"/>
              <a:gd name="connsiteX9" fmla="*/ 0 w 3197667"/>
              <a:gd name="connsiteY9" fmla="*/ 0 h 210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7667" h="2107190">
                <a:moveTo>
                  <a:pt x="0" y="0"/>
                </a:moveTo>
                <a:lnTo>
                  <a:pt x="1386840" y="0"/>
                </a:lnTo>
                <a:lnTo>
                  <a:pt x="1416592" y="112493"/>
                </a:lnTo>
                <a:lnTo>
                  <a:pt x="3197667" y="127368"/>
                </a:lnTo>
                <a:lnTo>
                  <a:pt x="3197667" y="2086407"/>
                </a:lnTo>
                <a:lnTo>
                  <a:pt x="1415" y="2107190"/>
                </a:lnTo>
                <a:cubicBezTo>
                  <a:pt x="943" y="1891037"/>
                  <a:pt x="472" y="1674883"/>
                  <a:pt x="0" y="1458730"/>
                </a:cubicBezTo>
                <a:lnTo>
                  <a:pt x="0" y="1370823"/>
                </a:lnTo>
                <a:lnTo>
                  <a:pt x="0" y="1352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4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72F8A4-F924-7839-378D-6FE2C304E083}"/>
              </a:ext>
            </a:extLst>
          </p:cNvPr>
          <p:cNvSpPr/>
          <p:nvPr/>
        </p:nvSpPr>
        <p:spPr>
          <a:xfrm>
            <a:off x="2610085" y="2650637"/>
            <a:ext cx="1485694" cy="145436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house with a driveway&#10;&#10;Description automatically generated with medium confidence">
            <a:extLst>
              <a:ext uri="{FF2B5EF4-FFF2-40B4-BE49-F238E27FC236}">
                <a16:creationId xmlns:a16="http://schemas.microsoft.com/office/drawing/2014/main" id="{CBF6107E-4967-6A26-E2BE-0711E3B4E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4832" b="11296"/>
          <a:stretch/>
        </p:blipFill>
        <p:spPr>
          <a:xfrm>
            <a:off x="7761856" y="1666505"/>
            <a:ext cx="4087245" cy="27745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CFBDC2-D8BF-7F96-308A-82297DF9D8DE}"/>
              </a:ext>
            </a:extLst>
          </p:cNvPr>
          <p:cNvSpPr/>
          <p:nvPr/>
        </p:nvSpPr>
        <p:spPr>
          <a:xfrm>
            <a:off x="6953249" y="6357257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D9586-8E4C-915C-6B84-80729B587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81A500-0039-CAB1-B0CD-805C3889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/>
          <a:lstStyle/>
          <a:p>
            <a:r>
              <a:rPr lang="en-US" b="1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B792-3A55-1B6B-5015-EE78144EF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252CD-FE83-35B9-1874-26E92A614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F057A8-044B-D9BE-FAC6-6252ED72D905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43776-B8EA-02F5-5387-C81B5A74E551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20AD87-4A00-646C-1C95-1DB5E8BAC7E2}"/>
              </a:ext>
            </a:extLst>
          </p:cNvPr>
          <p:cNvSpPr txBox="1">
            <a:spLocks/>
          </p:cNvSpPr>
          <p:nvPr/>
        </p:nvSpPr>
        <p:spPr>
          <a:xfrm>
            <a:off x="1016000" y="1728913"/>
            <a:ext cx="5080000" cy="5047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Library Programs/Group Meetings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alternates for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building that would expand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programming and meeting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capabilities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tabLst>
                <a:tab pos="4572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Repairs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Maintenance/Safety and Building Code issues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Roof, Water in Basement, ADA compliant Bathrooms and Ramps, Electrical issues etc...</a:t>
            </a:r>
          </a:p>
          <a:p>
            <a:pPr marL="457200" indent="-457200">
              <a:spcBef>
                <a:spcPts val="0"/>
              </a:spcBef>
              <a:tabLst>
                <a:tab pos="4572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Mezzanine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Noise abatement between second floor balcony meeting area and main reading room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Staff Space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staff work areas and service desks for efficiency and service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E6C2A7-B3E8-125C-04E7-04A5D8C959A8}"/>
              </a:ext>
            </a:extLst>
          </p:cNvPr>
          <p:cNvSpPr txBox="1">
            <a:spLocks/>
          </p:cNvSpPr>
          <p:nvPr/>
        </p:nvSpPr>
        <p:spPr>
          <a:xfrm>
            <a:off x="6096000" y="1728669"/>
            <a:ext cx="5080000" cy="50478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Accessibility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cross walks and handicap access to the building. 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Children’s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program space within children’s reading area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Off-Site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whether any program can be located off-site to make space for other functions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Character 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 of the facade to the extent it reflects the historic nature of the common.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Collections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Storing DVD’s and movies in other areas to open that shelf space.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Quality</a:t>
            </a:r>
          </a:p>
          <a:p>
            <a:pPr marL="457200">
              <a:spcBef>
                <a:spcPts val="0"/>
              </a:spcBef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Keep/preserve the open space on the main floor. 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7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3F01-F034-6A91-9383-9EBA40C85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75B1C5-1B27-EBE8-0A28-2B0A47B9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1054538"/>
            <a:ext cx="10383044" cy="1168926"/>
          </a:xfrm>
        </p:spPr>
        <p:txBody>
          <a:bodyPr>
            <a:normAutofit/>
          </a:bodyPr>
          <a:lstStyle/>
          <a:p>
            <a:r>
              <a:rPr lang="en-US" sz="3600" dirty="0"/>
              <a:t>Option 2 –</a:t>
            </a:r>
            <a:br>
              <a:rPr lang="en-US" sz="3600" dirty="0"/>
            </a:br>
            <a:r>
              <a:rPr lang="en-US" sz="3600" dirty="0"/>
              <a:t>COURTYARD ADDITION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23299-393E-C014-43C1-C0BA279C5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ED9E48-10FE-3D06-ED08-B6AB72267E53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CA9F0-A973-E5FF-5FD5-F48D7EC0B9B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3B00F-994E-0C41-2EAA-08DD8A35CF64}"/>
              </a:ext>
            </a:extLst>
          </p:cNvPr>
          <p:cNvSpPr txBox="1"/>
          <p:nvPr/>
        </p:nvSpPr>
        <p:spPr>
          <a:xfrm>
            <a:off x="1016000" y="2323067"/>
            <a:ext cx="63430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Programmatic Impacts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Maintained Adult Collection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Seating (approx. 45%)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Community Meeting Room (49 seats)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Group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Genealogy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Added/Improved Office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Consolidated Staff Workroom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Flexible Children’s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Teen Space with 2x Seating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Maintains Childrens Collection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Breakroom Small, Basement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Friends Off-Site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BCAB0C-95CD-F35B-0E20-4BA8CAB5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281" y="0"/>
            <a:ext cx="448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3DEB0-B8DD-FD29-8C24-301008B5D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AFA114-C484-417C-3884-DEA7455CC596}"/>
              </a:ext>
            </a:extLst>
          </p:cNvPr>
          <p:cNvSpPr/>
          <p:nvPr/>
        </p:nvSpPr>
        <p:spPr>
          <a:xfrm>
            <a:off x="0" y="3211033"/>
            <a:ext cx="12192000" cy="36469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134889-DBE5-FB4D-68F1-8166A979D475}"/>
              </a:ext>
            </a:extLst>
          </p:cNvPr>
          <p:cNvSpPr/>
          <p:nvPr/>
        </p:nvSpPr>
        <p:spPr>
          <a:xfrm>
            <a:off x="8499475" y="3838575"/>
            <a:ext cx="3502025" cy="2324100"/>
          </a:xfrm>
          <a:custGeom>
            <a:avLst/>
            <a:gdLst>
              <a:gd name="connsiteX0" fmla="*/ 1600200 w 3502025"/>
              <a:gd name="connsiteY0" fmla="*/ 0 h 2324100"/>
              <a:gd name="connsiteX1" fmla="*/ 3502025 w 3502025"/>
              <a:gd name="connsiteY1" fmla="*/ 0 h 2324100"/>
              <a:gd name="connsiteX2" fmla="*/ 3502025 w 3502025"/>
              <a:gd name="connsiteY2" fmla="*/ 2320925 h 2324100"/>
              <a:gd name="connsiteX3" fmla="*/ 2463800 w 3502025"/>
              <a:gd name="connsiteY3" fmla="*/ 2320925 h 2324100"/>
              <a:gd name="connsiteX4" fmla="*/ 2463800 w 3502025"/>
              <a:gd name="connsiteY4" fmla="*/ 2159000 h 2324100"/>
              <a:gd name="connsiteX5" fmla="*/ 784225 w 3502025"/>
              <a:gd name="connsiteY5" fmla="*/ 2159000 h 2324100"/>
              <a:gd name="connsiteX6" fmla="*/ 784225 w 3502025"/>
              <a:gd name="connsiteY6" fmla="*/ 2324100 h 2324100"/>
              <a:gd name="connsiteX7" fmla="*/ 0 w 3502025"/>
              <a:gd name="connsiteY7" fmla="*/ 2324100 h 2324100"/>
              <a:gd name="connsiteX8" fmla="*/ 0 w 3502025"/>
              <a:gd name="connsiteY8" fmla="*/ 1057275 h 2324100"/>
              <a:gd name="connsiteX9" fmla="*/ 774700 w 3502025"/>
              <a:gd name="connsiteY9" fmla="*/ 1057275 h 2324100"/>
              <a:gd name="connsiteX10" fmla="*/ 774700 w 3502025"/>
              <a:gd name="connsiteY10" fmla="*/ 1358900 h 2324100"/>
              <a:gd name="connsiteX11" fmla="*/ 1524000 w 3502025"/>
              <a:gd name="connsiteY11" fmla="*/ 1358900 h 2324100"/>
              <a:gd name="connsiteX12" fmla="*/ 1514475 w 3502025"/>
              <a:gd name="connsiteY12" fmla="*/ 1333500 h 2324100"/>
              <a:gd name="connsiteX13" fmla="*/ 1514475 w 3502025"/>
              <a:gd name="connsiteY13" fmla="*/ 1279525 h 2324100"/>
              <a:gd name="connsiteX14" fmla="*/ 1600200 w 3502025"/>
              <a:gd name="connsiteY14" fmla="*/ 1279525 h 2324100"/>
              <a:gd name="connsiteX15" fmla="*/ 1600200 w 3502025"/>
              <a:gd name="connsiteY15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2025" h="2324100">
                <a:moveTo>
                  <a:pt x="1600200" y="0"/>
                </a:moveTo>
                <a:lnTo>
                  <a:pt x="3502025" y="0"/>
                </a:lnTo>
                <a:lnTo>
                  <a:pt x="3502025" y="2320925"/>
                </a:lnTo>
                <a:lnTo>
                  <a:pt x="2463800" y="2320925"/>
                </a:lnTo>
                <a:lnTo>
                  <a:pt x="2463800" y="2159000"/>
                </a:lnTo>
                <a:lnTo>
                  <a:pt x="784225" y="2159000"/>
                </a:lnTo>
                <a:lnTo>
                  <a:pt x="784225" y="2324100"/>
                </a:lnTo>
                <a:lnTo>
                  <a:pt x="0" y="2324100"/>
                </a:lnTo>
                <a:lnTo>
                  <a:pt x="0" y="1057275"/>
                </a:lnTo>
                <a:lnTo>
                  <a:pt x="774700" y="1057275"/>
                </a:lnTo>
                <a:lnTo>
                  <a:pt x="774700" y="1358900"/>
                </a:lnTo>
                <a:lnTo>
                  <a:pt x="1524000" y="1358900"/>
                </a:lnTo>
                <a:lnTo>
                  <a:pt x="1514475" y="1333500"/>
                </a:lnTo>
                <a:lnTo>
                  <a:pt x="1514475" y="1279525"/>
                </a:lnTo>
                <a:lnTo>
                  <a:pt x="1600200" y="1279525"/>
                </a:lnTo>
                <a:lnTo>
                  <a:pt x="16002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46483F-8E60-465A-CCEE-B310CD02D63C}"/>
              </a:ext>
            </a:extLst>
          </p:cNvPr>
          <p:cNvSpPr/>
          <p:nvPr/>
        </p:nvSpPr>
        <p:spPr>
          <a:xfrm>
            <a:off x="4412456" y="3879056"/>
            <a:ext cx="3462338" cy="2305050"/>
          </a:xfrm>
          <a:custGeom>
            <a:avLst/>
            <a:gdLst>
              <a:gd name="connsiteX0" fmla="*/ 0 w 3462338"/>
              <a:gd name="connsiteY0" fmla="*/ 1050132 h 2305050"/>
              <a:gd name="connsiteX1" fmla="*/ 747713 w 3462338"/>
              <a:gd name="connsiteY1" fmla="*/ 1050132 h 2305050"/>
              <a:gd name="connsiteX2" fmla="*/ 747713 w 3462338"/>
              <a:gd name="connsiteY2" fmla="*/ 1340644 h 2305050"/>
              <a:gd name="connsiteX3" fmla="*/ 1504950 w 3462338"/>
              <a:gd name="connsiteY3" fmla="*/ 1340644 h 2305050"/>
              <a:gd name="connsiteX4" fmla="*/ 1504950 w 3462338"/>
              <a:gd name="connsiteY4" fmla="*/ 1281113 h 2305050"/>
              <a:gd name="connsiteX5" fmla="*/ 1574007 w 3462338"/>
              <a:gd name="connsiteY5" fmla="*/ 1281113 h 2305050"/>
              <a:gd name="connsiteX6" fmla="*/ 1574007 w 3462338"/>
              <a:gd name="connsiteY6" fmla="*/ 0 h 2305050"/>
              <a:gd name="connsiteX7" fmla="*/ 3462338 w 3462338"/>
              <a:gd name="connsiteY7" fmla="*/ 0 h 2305050"/>
              <a:gd name="connsiteX8" fmla="*/ 3462338 w 3462338"/>
              <a:gd name="connsiteY8" fmla="*/ 2305050 h 2305050"/>
              <a:gd name="connsiteX9" fmla="*/ 2431257 w 3462338"/>
              <a:gd name="connsiteY9" fmla="*/ 2305050 h 2305050"/>
              <a:gd name="connsiteX10" fmla="*/ 2431257 w 3462338"/>
              <a:gd name="connsiteY10" fmla="*/ 2281238 h 2305050"/>
              <a:gd name="connsiteX11" fmla="*/ 2431257 w 3462338"/>
              <a:gd name="connsiteY11" fmla="*/ 2109788 h 2305050"/>
              <a:gd name="connsiteX12" fmla="*/ 759619 w 3462338"/>
              <a:gd name="connsiteY12" fmla="*/ 2109788 h 2305050"/>
              <a:gd name="connsiteX13" fmla="*/ 759619 w 3462338"/>
              <a:gd name="connsiteY13" fmla="*/ 2302669 h 2305050"/>
              <a:gd name="connsiteX14" fmla="*/ 0 w 3462338"/>
              <a:gd name="connsiteY14" fmla="*/ 2302669 h 2305050"/>
              <a:gd name="connsiteX15" fmla="*/ 0 w 3462338"/>
              <a:gd name="connsiteY15" fmla="*/ 1050132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2338" h="2305050">
                <a:moveTo>
                  <a:pt x="0" y="1050132"/>
                </a:moveTo>
                <a:lnTo>
                  <a:pt x="747713" y="1050132"/>
                </a:lnTo>
                <a:lnTo>
                  <a:pt x="747713" y="1340644"/>
                </a:lnTo>
                <a:lnTo>
                  <a:pt x="1504950" y="1340644"/>
                </a:lnTo>
                <a:lnTo>
                  <a:pt x="1504950" y="1281113"/>
                </a:lnTo>
                <a:lnTo>
                  <a:pt x="1574007" y="1281113"/>
                </a:lnTo>
                <a:lnTo>
                  <a:pt x="1574007" y="0"/>
                </a:lnTo>
                <a:lnTo>
                  <a:pt x="3462338" y="0"/>
                </a:lnTo>
                <a:lnTo>
                  <a:pt x="3462338" y="2305050"/>
                </a:lnTo>
                <a:lnTo>
                  <a:pt x="2431257" y="2305050"/>
                </a:lnTo>
                <a:lnTo>
                  <a:pt x="2431257" y="2281238"/>
                </a:lnTo>
                <a:lnTo>
                  <a:pt x="2431257" y="2109788"/>
                </a:lnTo>
                <a:lnTo>
                  <a:pt x="759619" y="2109788"/>
                </a:lnTo>
                <a:lnTo>
                  <a:pt x="759619" y="2302669"/>
                </a:lnTo>
                <a:lnTo>
                  <a:pt x="0" y="2302669"/>
                </a:lnTo>
                <a:lnTo>
                  <a:pt x="0" y="1050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A2CB7E-97AB-AA24-60D2-979AE77A219D}"/>
              </a:ext>
            </a:extLst>
          </p:cNvPr>
          <p:cNvSpPr/>
          <p:nvPr/>
        </p:nvSpPr>
        <p:spPr>
          <a:xfrm>
            <a:off x="358775" y="3841750"/>
            <a:ext cx="3556000" cy="2362200"/>
          </a:xfrm>
          <a:custGeom>
            <a:avLst/>
            <a:gdLst>
              <a:gd name="connsiteX0" fmla="*/ 0 w 3556000"/>
              <a:gd name="connsiteY0" fmla="*/ 1073150 h 2362200"/>
              <a:gd name="connsiteX1" fmla="*/ 771525 w 3556000"/>
              <a:gd name="connsiteY1" fmla="*/ 1073150 h 2362200"/>
              <a:gd name="connsiteX2" fmla="*/ 771525 w 3556000"/>
              <a:gd name="connsiteY2" fmla="*/ 1365250 h 2362200"/>
              <a:gd name="connsiteX3" fmla="*/ 1546225 w 3556000"/>
              <a:gd name="connsiteY3" fmla="*/ 1365250 h 2362200"/>
              <a:gd name="connsiteX4" fmla="*/ 1546225 w 3556000"/>
              <a:gd name="connsiteY4" fmla="*/ 1311275 h 2362200"/>
              <a:gd name="connsiteX5" fmla="*/ 1597025 w 3556000"/>
              <a:gd name="connsiteY5" fmla="*/ 1311275 h 2362200"/>
              <a:gd name="connsiteX6" fmla="*/ 1597025 w 3556000"/>
              <a:gd name="connsiteY6" fmla="*/ 0 h 2362200"/>
              <a:gd name="connsiteX7" fmla="*/ 1628775 w 3556000"/>
              <a:gd name="connsiteY7" fmla="*/ 0 h 2362200"/>
              <a:gd name="connsiteX8" fmla="*/ 3556000 w 3556000"/>
              <a:gd name="connsiteY8" fmla="*/ 0 h 2362200"/>
              <a:gd name="connsiteX9" fmla="*/ 3556000 w 3556000"/>
              <a:gd name="connsiteY9" fmla="*/ 2362200 h 2362200"/>
              <a:gd name="connsiteX10" fmla="*/ 2501900 w 3556000"/>
              <a:gd name="connsiteY10" fmla="*/ 2362200 h 2362200"/>
              <a:gd name="connsiteX11" fmla="*/ 2501900 w 3556000"/>
              <a:gd name="connsiteY11" fmla="*/ 2089150 h 2362200"/>
              <a:gd name="connsiteX12" fmla="*/ 781050 w 3556000"/>
              <a:gd name="connsiteY12" fmla="*/ 2089150 h 2362200"/>
              <a:gd name="connsiteX13" fmla="*/ 781050 w 3556000"/>
              <a:gd name="connsiteY13" fmla="*/ 2359025 h 2362200"/>
              <a:gd name="connsiteX14" fmla="*/ 0 w 3556000"/>
              <a:gd name="connsiteY14" fmla="*/ 2359025 h 2362200"/>
              <a:gd name="connsiteX15" fmla="*/ 0 w 3556000"/>
              <a:gd name="connsiteY15" fmla="*/ 107315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6000" h="2362200">
                <a:moveTo>
                  <a:pt x="0" y="1073150"/>
                </a:moveTo>
                <a:lnTo>
                  <a:pt x="771525" y="1073150"/>
                </a:lnTo>
                <a:lnTo>
                  <a:pt x="771525" y="1365250"/>
                </a:lnTo>
                <a:lnTo>
                  <a:pt x="1546225" y="1365250"/>
                </a:lnTo>
                <a:lnTo>
                  <a:pt x="1546225" y="1311275"/>
                </a:lnTo>
                <a:lnTo>
                  <a:pt x="1597025" y="1311275"/>
                </a:lnTo>
                <a:lnTo>
                  <a:pt x="1597025" y="0"/>
                </a:lnTo>
                <a:lnTo>
                  <a:pt x="1628775" y="0"/>
                </a:lnTo>
                <a:lnTo>
                  <a:pt x="3556000" y="0"/>
                </a:lnTo>
                <a:lnTo>
                  <a:pt x="3556000" y="2362200"/>
                </a:lnTo>
                <a:lnTo>
                  <a:pt x="2501900" y="2362200"/>
                </a:lnTo>
                <a:lnTo>
                  <a:pt x="2501900" y="2089150"/>
                </a:lnTo>
                <a:lnTo>
                  <a:pt x="781050" y="2089150"/>
                </a:lnTo>
                <a:lnTo>
                  <a:pt x="781050" y="2359025"/>
                </a:lnTo>
                <a:lnTo>
                  <a:pt x="0" y="2359025"/>
                </a:lnTo>
                <a:lnTo>
                  <a:pt x="0" y="1073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29A84D-B285-87A8-1871-B1FFEA44360D}"/>
              </a:ext>
            </a:extLst>
          </p:cNvPr>
          <p:cNvGrpSpPr/>
          <p:nvPr/>
        </p:nvGrpSpPr>
        <p:grpSpPr>
          <a:xfrm>
            <a:off x="0" y="3753958"/>
            <a:ext cx="12020551" cy="2494289"/>
            <a:chOff x="0" y="3409950"/>
            <a:chExt cx="11062662" cy="22955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1B63EC-9972-60BF-2A08-F6F1845C3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3" t="23024" r="29668" b="27954"/>
            <a:stretch/>
          </p:blipFill>
          <p:spPr>
            <a:xfrm>
              <a:off x="7534273" y="3429000"/>
              <a:ext cx="3528389" cy="2209800"/>
            </a:xfrm>
            <a:prstGeom prst="rect">
              <a:avLst/>
            </a:prstGeom>
          </p:spPr>
        </p:pic>
        <p:pic>
          <p:nvPicPr>
            <p:cNvPr id="20" name="Picture 19" descr="A blueprint of a house&#10;&#10;Description automatically generated">
              <a:extLst>
                <a:ext uri="{FF2B5EF4-FFF2-40B4-BE49-F238E27FC236}">
                  <a16:creationId xmlns:a16="http://schemas.microsoft.com/office/drawing/2014/main" id="{1DB5F4A0-0068-4DEA-EEDD-9C5035B5F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5" t="22043" r="29781" b="26811"/>
            <a:stretch/>
          </p:blipFill>
          <p:spPr>
            <a:xfrm>
              <a:off x="3819525" y="3429000"/>
              <a:ext cx="3429937" cy="22764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EFF517-084A-F1DD-E6EB-8DE4BC1DC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22487" r="28685" b="27543"/>
            <a:stretch/>
          </p:blipFill>
          <p:spPr>
            <a:xfrm>
              <a:off x="0" y="3409950"/>
              <a:ext cx="3686175" cy="2286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9D3A31-060C-2AEE-D222-13EAA3010C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167313-3F79-240A-5AE5-0A99C306ECDD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06C5E-F382-6506-D051-C24B0C63F39F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1DACD-CF1F-85DA-3017-8D7B80F28681}"/>
              </a:ext>
            </a:extLst>
          </p:cNvPr>
          <p:cNvSpPr txBox="1"/>
          <p:nvPr/>
        </p:nvSpPr>
        <p:spPr>
          <a:xfrm>
            <a:off x="1016000" y="1875398"/>
            <a:ext cx="634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Goals</a:t>
            </a:r>
          </a:p>
          <a:p>
            <a:r>
              <a:rPr lang="en-US" dirty="0"/>
              <a:t>Option 2 Improvements, Plus: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Community Meeting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Children’s Space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412E5-78B9-C6BC-71FA-F7F2EB93D88C}"/>
              </a:ext>
            </a:extLst>
          </p:cNvPr>
          <p:cNvSpPr/>
          <p:nvPr/>
        </p:nvSpPr>
        <p:spPr>
          <a:xfrm>
            <a:off x="5151288" y="4425852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D1789B-7624-D3BB-463C-35F2A6BA260A}"/>
              </a:ext>
            </a:extLst>
          </p:cNvPr>
          <p:cNvSpPr/>
          <p:nvPr/>
        </p:nvSpPr>
        <p:spPr>
          <a:xfrm>
            <a:off x="9243730" y="4397277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EDD778-1035-CDE1-534A-BDBE2FD0A9FA}"/>
              </a:ext>
            </a:extLst>
          </p:cNvPr>
          <p:cNvSpPr/>
          <p:nvPr/>
        </p:nvSpPr>
        <p:spPr>
          <a:xfrm>
            <a:off x="1128519" y="4428427"/>
            <a:ext cx="819388" cy="80210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4B385E-26B7-1C79-DEAD-256A679BD506}"/>
              </a:ext>
            </a:extLst>
          </p:cNvPr>
          <p:cNvSpPr/>
          <p:nvPr/>
        </p:nvSpPr>
        <p:spPr>
          <a:xfrm>
            <a:off x="1947906" y="4625064"/>
            <a:ext cx="890543" cy="602895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2EDE417C-4BF8-65B9-78D3-91F31EC8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A9031B-830A-BD3A-6CD9-30625DC1DB9B}"/>
              </a:ext>
            </a:extLst>
          </p:cNvPr>
          <p:cNvSpPr/>
          <p:nvPr/>
        </p:nvSpPr>
        <p:spPr>
          <a:xfrm>
            <a:off x="1128518" y="5227960"/>
            <a:ext cx="1709931" cy="602896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2CA91-6FEA-63E0-1A75-59C4D91DEF48}"/>
              </a:ext>
            </a:extLst>
          </p:cNvPr>
          <p:cNvSpPr txBox="1"/>
          <p:nvPr/>
        </p:nvSpPr>
        <p:spPr>
          <a:xfrm>
            <a:off x="1281868" y="6393143"/>
            <a:ext cx="998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913313" algn="ctr"/>
                <a:tab pos="9656763" algn="r"/>
              </a:tabLst>
            </a:pPr>
            <a:r>
              <a:rPr lang="en-US" b="1" dirty="0">
                <a:solidFill>
                  <a:schemeClr val="bg1"/>
                </a:solidFill>
              </a:rPr>
              <a:t>Second Floor 	Main Floor	 Basement</a:t>
            </a:r>
          </a:p>
        </p:txBody>
      </p:sp>
    </p:spTree>
    <p:extLst>
      <p:ext uri="{BB962C8B-B14F-4D97-AF65-F5344CB8AC3E}">
        <p14:creationId xmlns:p14="http://schemas.microsoft.com/office/powerpoint/2010/main" val="37055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A1857-0087-9839-50C8-037B6E64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3DBFF3-2616-DF15-861A-5DB18C325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8598" r="24306" b="23116"/>
          <a:stretch/>
        </p:blipFill>
        <p:spPr>
          <a:xfrm>
            <a:off x="3042303" y="1602557"/>
            <a:ext cx="5776957" cy="4683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B4EC6-8B99-B31B-6AEC-DE47832F1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0B8F8-7D76-26EB-EA7F-DA75E832422E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E7DF3-27A6-7241-37F7-56194725A216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7F57F37F-D33B-0DD1-87EB-C225A548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582C1-6C57-3D68-E598-3A7783CB8B03}"/>
              </a:ext>
            </a:extLst>
          </p:cNvPr>
          <p:cNvSpPr/>
          <p:nvPr/>
        </p:nvSpPr>
        <p:spPr>
          <a:xfrm>
            <a:off x="4798117" y="3733800"/>
            <a:ext cx="841845" cy="824093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15DD9-2EEF-C8D4-B0EC-D8F5EC430781}"/>
              </a:ext>
            </a:extLst>
          </p:cNvPr>
          <p:cNvSpPr/>
          <p:nvPr/>
        </p:nvSpPr>
        <p:spPr>
          <a:xfrm>
            <a:off x="5639960" y="3935827"/>
            <a:ext cx="914949" cy="619419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50989-0F4F-2B92-F927-2704AA40D670}"/>
              </a:ext>
            </a:extLst>
          </p:cNvPr>
          <p:cNvSpPr/>
          <p:nvPr/>
        </p:nvSpPr>
        <p:spPr>
          <a:xfrm>
            <a:off x="4798115" y="4555246"/>
            <a:ext cx="1756794" cy="700197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9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A8202-4221-0765-EC18-98B1D19A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5A8B3-197D-6E9D-1D57-2CCC474CD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8598" r="24306" b="23116"/>
          <a:stretch/>
        </p:blipFill>
        <p:spPr>
          <a:xfrm>
            <a:off x="3042303" y="1602557"/>
            <a:ext cx="5776957" cy="4683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F46D6-CA3B-43CD-4F58-0F876542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39634-EC8C-2C20-3933-8F668FC17DD2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54BFD-EB90-08E1-E6C0-88E0CA8A9F47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9E536AC1-8C3C-826A-2021-D50DDD27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8C9A1-7FE0-D84C-2A42-19D62E335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24140" r="29964" b="27961"/>
          <a:stretch/>
        </p:blipFill>
        <p:spPr>
          <a:xfrm>
            <a:off x="3916140" y="3204673"/>
            <a:ext cx="3715255" cy="23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3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84B64-6A13-34B7-955B-9E8EA688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8DD52-5CE0-8112-2415-94C126247DD4}"/>
              </a:ext>
            </a:extLst>
          </p:cNvPr>
          <p:cNvGrpSpPr/>
          <p:nvPr/>
        </p:nvGrpSpPr>
        <p:grpSpPr>
          <a:xfrm>
            <a:off x="925974" y="1626638"/>
            <a:ext cx="7530184" cy="3164521"/>
            <a:chOff x="1567910" y="2132917"/>
            <a:chExt cx="10300240" cy="43286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EFB23A-08DF-C967-D2AC-E9F1C4BD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5000"/>
            </a:blip>
            <a:stretch>
              <a:fillRect/>
            </a:stretch>
          </p:blipFill>
          <p:spPr>
            <a:xfrm>
              <a:off x="1567910" y="2132917"/>
              <a:ext cx="10013794" cy="432862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F1F94F-1B84-0C92-0626-FB63DA870AB6}"/>
                </a:ext>
              </a:extLst>
            </p:cNvPr>
            <p:cNvSpPr/>
            <p:nvPr/>
          </p:nvSpPr>
          <p:spPr>
            <a:xfrm>
              <a:off x="11474450" y="3162300"/>
              <a:ext cx="3937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ADC44-EC43-990D-994E-432E68586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07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B4FC0-FFCC-17D7-92BB-EB6259A76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6980FA-8A72-691D-8427-D4BE1B61A8EF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D1172-6367-6988-8FFF-2BE240CD2F13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pic>
        <p:nvPicPr>
          <p:cNvPr id="2050" name="image_0">
            <a:extLst>
              <a:ext uri="{FF2B5EF4-FFF2-40B4-BE49-F238E27FC236}">
                <a16:creationId xmlns:a16="http://schemas.microsoft.com/office/drawing/2014/main" id="{985FC07D-D59B-440A-BCC0-28115B8E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610100"/>
            <a:ext cx="74104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E31BDC-92B4-D717-2C60-CB215050F8E4}"/>
              </a:ext>
            </a:extLst>
          </p:cNvPr>
          <p:cNvGrpSpPr/>
          <p:nvPr/>
        </p:nvGrpSpPr>
        <p:grpSpPr>
          <a:xfrm>
            <a:off x="3142774" y="2715388"/>
            <a:ext cx="3446939" cy="736957"/>
            <a:chOff x="4623435" y="3638550"/>
            <a:chExt cx="2310765" cy="990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300A59-7A9D-0717-5F65-7E3B0F44A7E7}"/>
                </a:ext>
              </a:extLst>
            </p:cNvPr>
            <p:cNvSpPr/>
            <p:nvPr/>
          </p:nvSpPr>
          <p:spPr>
            <a:xfrm>
              <a:off x="4623435" y="4524407"/>
              <a:ext cx="2310765" cy="10474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CB0603-585E-4E8B-EECC-D61B527F1103}"/>
                </a:ext>
              </a:extLst>
            </p:cNvPr>
            <p:cNvSpPr/>
            <p:nvPr/>
          </p:nvSpPr>
          <p:spPr>
            <a:xfrm>
              <a:off x="4623435" y="3638550"/>
              <a:ext cx="2310765" cy="8858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itle 6">
            <a:extLst>
              <a:ext uri="{FF2B5EF4-FFF2-40B4-BE49-F238E27FC236}">
                <a16:creationId xmlns:a16="http://schemas.microsoft.com/office/drawing/2014/main" id="{DCA8010B-43FD-583F-220C-13AE206B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pic>
        <p:nvPicPr>
          <p:cNvPr id="11" name="Picture 10" descr="A drawing of a building&#10;&#10;Description automatically generated">
            <a:extLst>
              <a:ext uri="{FF2B5EF4-FFF2-40B4-BE49-F238E27FC236}">
                <a16:creationId xmlns:a16="http://schemas.microsoft.com/office/drawing/2014/main" id="{2F417AB5-551E-A9F4-A89D-56D51A23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0405" r="-3106" b="20492"/>
          <a:stretch/>
        </p:blipFill>
        <p:spPr>
          <a:xfrm>
            <a:off x="1207352" y="1598116"/>
            <a:ext cx="6736169" cy="30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1.45833E-6 -0.035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9146B-3B27-24B1-C67A-7406EC1A5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699AFC-0041-AC2A-04B7-09CF2E257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1"/>
            <a:ext cx="12191998" cy="7888940"/>
          </a:xfrm>
          <a:prstGeom prst="rect">
            <a:avLst/>
          </a:prstGeom>
        </p:spPr>
      </p:pic>
      <p:pic>
        <p:nvPicPr>
          <p:cNvPr id="37" name="Picture 36" descr="A grey rectangular object with white text&#10;&#10;Description automatically generated">
            <a:extLst>
              <a:ext uri="{FF2B5EF4-FFF2-40B4-BE49-F238E27FC236}">
                <a16:creationId xmlns:a16="http://schemas.microsoft.com/office/drawing/2014/main" id="{56423015-5D3C-45F0-8067-6196FFB11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4139080"/>
            <a:ext cx="1119188" cy="423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A6C46-7375-D88D-ECD6-9A72BBD8CBDF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51C4D-B850-03F9-94A1-BD8899CED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FC15D-F00C-F926-A56F-D2DA5DA1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C1092-4B86-65D6-78D8-27BD8F7EC1CA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465E1-6024-1812-BA18-8754D111782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489E1C3F-AD90-6C57-C21E-68F1683F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D5C1B2-C5AC-02A2-5724-5B1734DE8EB2}"/>
              </a:ext>
            </a:extLst>
          </p:cNvPr>
          <p:cNvSpPr/>
          <p:nvPr/>
        </p:nvSpPr>
        <p:spPr>
          <a:xfrm>
            <a:off x="4076700" y="2762750"/>
            <a:ext cx="1386840" cy="137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54493E-9A0D-A104-64BE-9E9B3DDB10FD}"/>
              </a:ext>
            </a:extLst>
          </p:cNvPr>
          <p:cNvGrpSpPr/>
          <p:nvPr/>
        </p:nvGrpSpPr>
        <p:grpSpPr>
          <a:xfrm>
            <a:off x="4176031" y="5667146"/>
            <a:ext cx="2148569" cy="673850"/>
            <a:chOff x="4166505" y="5667377"/>
            <a:chExt cx="2376488" cy="745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336E8E-14B2-6F99-2D75-EC2E72510A3E}"/>
                </a:ext>
              </a:extLst>
            </p:cNvPr>
            <p:cNvSpPr/>
            <p:nvPr/>
          </p:nvSpPr>
          <p:spPr>
            <a:xfrm>
              <a:off x="4166505" y="5667377"/>
              <a:ext cx="321469" cy="74533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AFAF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017211-3287-08E0-1615-E8E907F97FB9}"/>
                </a:ext>
              </a:extLst>
            </p:cNvPr>
            <p:cNvSpPr/>
            <p:nvPr/>
          </p:nvSpPr>
          <p:spPr>
            <a:xfrm>
              <a:off x="6092937" y="5849943"/>
              <a:ext cx="450056" cy="5627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AFAF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CC2FD32-1F76-108E-9C3C-6C23FACEB1A1}"/>
              </a:ext>
            </a:extLst>
          </p:cNvPr>
          <p:cNvSpPr/>
          <p:nvPr/>
        </p:nvSpPr>
        <p:spPr>
          <a:xfrm>
            <a:off x="4308431" y="5490618"/>
            <a:ext cx="1386840" cy="701782"/>
          </a:xfrm>
          <a:custGeom>
            <a:avLst/>
            <a:gdLst>
              <a:gd name="connsiteX0" fmla="*/ 1476375 w 1476375"/>
              <a:gd name="connsiteY0" fmla="*/ 0 h 352425"/>
              <a:gd name="connsiteX1" fmla="*/ 0 w 1476375"/>
              <a:gd name="connsiteY1" fmla="*/ 0 h 352425"/>
              <a:gd name="connsiteX2" fmla="*/ 0 w 1476375"/>
              <a:gd name="connsiteY2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352425">
                <a:moveTo>
                  <a:pt x="1476375" y="0"/>
                </a:moveTo>
                <a:lnTo>
                  <a:pt x="0" y="0"/>
                </a:lnTo>
                <a:lnTo>
                  <a:pt x="0" y="352425"/>
                </a:lnTo>
              </a:path>
            </a:pathLst>
          </a:custGeom>
          <a:noFill/>
          <a:ln w="31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3EA7A1-B258-D18B-7B98-E39917CDEA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50" r="34712"/>
          <a:stretch/>
        </p:blipFill>
        <p:spPr>
          <a:xfrm>
            <a:off x="6012655" y="5542873"/>
            <a:ext cx="221457" cy="290642"/>
          </a:xfrm>
          <a:prstGeom prst="rect">
            <a:avLst/>
          </a:prstGeom>
        </p:spPr>
      </p:pic>
      <p:pic>
        <p:nvPicPr>
          <p:cNvPr id="25" name="Picture 24" descr="A white house with a wooden door&#10;&#10;Description automatically generated">
            <a:extLst>
              <a:ext uri="{FF2B5EF4-FFF2-40B4-BE49-F238E27FC236}">
                <a16:creationId xmlns:a16="http://schemas.microsoft.com/office/drawing/2014/main" id="{8D556FB8-84BC-0C51-36D4-C48C298B7C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t="15251" r="4766" b="22164"/>
          <a:stretch/>
        </p:blipFill>
        <p:spPr>
          <a:xfrm>
            <a:off x="8812896" y="3848805"/>
            <a:ext cx="3225169" cy="1818342"/>
          </a:xfrm>
          <a:prstGeom prst="rect">
            <a:avLst/>
          </a:prstGeom>
        </p:spPr>
      </p:pic>
      <p:pic>
        <p:nvPicPr>
          <p:cNvPr id="27" name="Picture 26" descr="A drawing of a building&#10;&#10;Description automatically generated">
            <a:extLst>
              <a:ext uri="{FF2B5EF4-FFF2-40B4-BE49-F238E27FC236}">
                <a16:creationId xmlns:a16="http://schemas.microsoft.com/office/drawing/2014/main" id="{1EDC9B8B-431D-4047-046B-4A70437742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t="10405" r="10673" b="20492"/>
          <a:stretch/>
        </p:blipFill>
        <p:spPr>
          <a:xfrm>
            <a:off x="8812895" y="1874219"/>
            <a:ext cx="3225169" cy="1959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59BC94-D3F2-1F4F-48EA-87BA4441F83F}"/>
              </a:ext>
            </a:extLst>
          </p:cNvPr>
          <p:cNvSpPr/>
          <p:nvPr/>
        </p:nvSpPr>
        <p:spPr>
          <a:xfrm>
            <a:off x="7606553" y="6192400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5C6243-E7FF-7BC4-1A8C-FF26F2E22C94}"/>
              </a:ext>
            </a:extLst>
          </p:cNvPr>
          <p:cNvCxnSpPr>
            <a:cxnSpLocks/>
          </p:cNvCxnSpPr>
          <p:nvPr/>
        </p:nvCxnSpPr>
        <p:spPr>
          <a:xfrm flipV="1">
            <a:off x="4407694" y="3659981"/>
            <a:ext cx="535781" cy="1178719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4AAD44-1EBB-67EA-E020-71AB9142CB69}"/>
              </a:ext>
            </a:extLst>
          </p:cNvPr>
          <p:cNvCxnSpPr>
            <a:cxnSpLocks/>
          </p:cNvCxnSpPr>
          <p:nvPr/>
        </p:nvCxnSpPr>
        <p:spPr>
          <a:xfrm flipV="1">
            <a:off x="4407694" y="4397375"/>
            <a:ext cx="878681" cy="441325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0D7856-60EC-D7BC-6CFF-1329A9DA7B41}"/>
              </a:ext>
            </a:extLst>
          </p:cNvPr>
          <p:cNvCxnSpPr>
            <a:cxnSpLocks/>
          </p:cNvCxnSpPr>
          <p:nvPr/>
        </p:nvCxnSpPr>
        <p:spPr>
          <a:xfrm flipH="1" flipV="1">
            <a:off x="4873625" y="3308350"/>
            <a:ext cx="514350" cy="1028700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2BEEDD-8456-1552-7135-2FE7B4178870}"/>
              </a:ext>
            </a:extLst>
          </p:cNvPr>
          <p:cNvCxnSpPr>
            <a:cxnSpLocks/>
          </p:cNvCxnSpPr>
          <p:nvPr/>
        </p:nvCxnSpPr>
        <p:spPr>
          <a:xfrm>
            <a:off x="5811554" y="4354235"/>
            <a:ext cx="309599" cy="623068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AC98C8-09C4-EAA2-EA29-A180E2AB17F0}"/>
              </a:ext>
            </a:extLst>
          </p:cNvPr>
          <p:cNvCxnSpPr>
            <a:cxnSpLocks/>
          </p:cNvCxnSpPr>
          <p:nvPr/>
        </p:nvCxnSpPr>
        <p:spPr>
          <a:xfrm flipV="1">
            <a:off x="6565900" y="2295739"/>
            <a:ext cx="276725" cy="1553066"/>
          </a:xfrm>
          <a:prstGeom prst="straightConnector1">
            <a:avLst/>
          </a:prstGeom>
          <a:ln w="38100">
            <a:prstDash val="sysDot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6F0AB1-5A14-2D7D-7AAE-DEC62C1CC376}"/>
              </a:ext>
            </a:extLst>
          </p:cNvPr>
          <p:cNvCxnSpPr>
            <a:cxnSpLocks/>
          </p:cNvCxnSpPr>
          <p:nvPr/>
        </p:nvCxnSpPr>
        <p:spPr>
          <a:xfrm flipV="1">
            <a:off x="6121153" y="3916680"/>
            <a:ext cx="379660" cy="420370"/>
          </a:xfrm>
          <a:prstGeom prst="straightConnector1">
            <a:avLst/>
          </a:prstGeom>
          <a:ln w="38100">
            <a:prstDash val="sysDot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84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CEA0-A508-FD80-13AF-1A36C4C7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CA4F06-67F8-0EBC-DDE5-F425E1FE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2"/>
            <a:ext cx="12191996" cy="7888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79BC2B-13A4-D322-0089-220F8B5834FE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47F9-31FA-0A84-B689-516930096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3EF38-5843-95E2-5864-680A89CE1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9F9D36-C26B-2713-2E76-C85B55C49658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A1045-E058-6E34-68DF-21E4C15E3D3F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6A0928B-C372-69FB-C739-A23AB00C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36950E7-DD98-B4D2-C39D-DE501BC34E88}"/>
              </a:ext>
            </a:extLst>
          </p:cNvPr>
          <p:cNvSpPr/>
          <p:nvPr/>
        </p:nvSpPr>
        <p:spPr>
          <a:xfrm>
            <a:off x="4076700" y="3155950"/>
            <a:ext cx="2764671" cy="1989930"/>
          </a:xfrm>
          <a:custGeom>
            <a:avLst/>
            <a:gdLst>
              <a:gd name="connsiteX0" fmla="*/ 3033712 w 3033712"/>
              <a:gd name="connsiteY0" fmla="*/ 0 h 1747837"/>
              <a:gd name="connsiteX1" fmla="*/ 1504950 w 3033712"/>
              <a:gd name="connsiteY1" fmla="*/ 0 h 1747837"/>
              <a:gd name="connsiteX2" fmla="*/ 1504950 w 3033712"/>
              <a:gd name="connsiteY2" fmla="*/ 614362 h 1747837"/>
              <a:gd name="connsiteX3" fmla="*/ 0 w 3033712"/>
              <a:gd name="connsiteY3" fmla="*/ 614362 h 1747837"/>
              <a:gd name="connsiteX4" fmla="*/ 0 w 3033712"/>
              <a:gd name="connsiteY4" fmla="*/ 1747837 h 1747837"/>
              <a:gd name="connsiteX5" fmla="*/ 3024187 w 3033712"/>
              <a:gd name="connsiteY5" fmla="*/ 1747837 h 1747837"/>
              <a:gd name="connsiteX6" fmla="*/ 3024187 w 3033712"/>
              <a:gd name="connsiteY6" fmla="*/ 4762 h 1747837"/>
              <a:gd name="connsiteX7" fmla="*/ 2981325 w 3033712"/>
              <a:gd name="connsiteY7" fmla="*/ 4762 h 1747837"/>
              <a:gd name="connsiteX0" fmla="*/ 3033712 w 3033712"/>
              <a:gd name="connsiteY0" fmla="*/ 0 h 1747837"/>
              <a:gd name="connsiteX1" fmla="*/ 1571973 w 3033712"/>
              <a:gd name="connsiteY1" fmla="*/ 0 h 1747837"/>
              <a:gd name="connsiteX2" fmla="*/ 1504950 w 3033712"/>
              <a:gd name="connsiteY2" fmla="*/ 614362 h 1747837"/>
              <a:gd name="connsiteX3" fmla="*/ 0 w 3033712"/>
              <a:gd name="connsiteY3" fmla="*/ 614362 h 1747837"/>
              <a:gd name="connsiteX4" fmla="*/ 0 w 3033712"/>
              <a:gd name="connsiteY4" fmla="*/ 1747837 h 1747837"/>
              <a:gd name="connsiteX5" fmla="*/ 3024187 w 3033712"/>
              <a:gd name="connsiteY5" fmla="*/ 1747837 h 1747837"/>
              <a:gd name="connsiteX6" fmla="*/ 3024187 w 3033712"/>
              <a:gd name="connsiteY6" fmla="*/ 4762 h 1747837"/>
              <a:gd name="connsiteX7" fmla="*/ 2981325 w 3033712"/>
              <a:gd name="connsiteY7" fmla="*/ 4762 h 1747837"/>
              <a:gd name="connsiteX0" fmla="*/ 3033712 w 3033712"/>
              <a:gd name="connsiteY0" fmla="*/ 0 h 1747837"/>
              <a:gd name="connsiteX1" fmla="*/ 1571973 w 3033712"/>
              <a:gd name="connsiteY1" fmla="*/ 0 h 1747837"/>
              <a:gd name="connsiteX2" fmla="*/ 1579028 w 3033712"/>
              <a:gd name="connsiteY2" fmla="*/ 606454 h 1747837"/>
              <a:gd name="connsiteX3" fmla="*/ 0 w 3033712"/>
              <a:gd name="connsiteY3" fmla="*/ 614362 h 1747837"/>
              <a:gd name="connsiteX4" fmla="*/ 0 w 3033712"/>
              <a:gd name="connsiteY4" fmla="*/ 1747837 h 1747837"/>
              <a:gd name="connsiteX5" fmla="*/ 3024187 w 3033712"/>
              <a:gd name="connsiteY5" fmla="*/ 1747837 h 1747837"/>
              <a:gd name="connsiteX6" fmla="*/ 3024187 w 3033712"/>
              <a:gd name="connsiteY6" fmla="*/ 4762 h 1747837"/>
              <a:gd name="connsiteX7" fmla="*/ 2981325 w 3033712"/>
              <a:gd name="connsiteY7" fmla="*/ 4762 h 1747837"/>
              <a:gd name="connsiteX0" fmla="*/ 3033712 w 3033712"/>
              <a:gd name="connsiteY0" fmla="*/ 0 h 1747837"/>
              <a:gd name="connsiteX1" fmla="*/ 1571973 w 3033712"/>
              <a:gd name="connsiteY1" fmla="*/ 0 h 1747837"/>
              <a:gd name="connsiteX2" fmla="*/ 1582556 w 3033712"/>
              <a:gd name="connsiteY2" fmla="*/ 614362 h 1747837"/>
              <a:gd name="connsiteX3" fmla="*/ 0 w 3033712"/>
              <a:gd name="connsiteY3" fmla="*/ 614362 h 1747837"/>
              <a:gd name="connsiteX4" fmla="*/ 0 w 3033712"/>
              <a:gd name="connsiteY4" fmla="*/ 1747837 h 1747837"/>
              <a:gd name="connsiteX5" fmla="*/ 3024187 w 3033712"/>
              <a:gd name="connsiteY5" fmla="*/ 1747837 h 1747837"/>
              <a:gd name="connsiteX6" fmla="*/ 3024187 w 3033712"/>
              <a:gd name="connsiteY6" fmla="*/ 4762 h 1747837"/>
              <a:gd name="connsiteX7" fmla="*/ 2981325 w 3033712"/>
              <a:gd name="connsiteY7" fmla="*/ 4762 h 1747837"/>
              <a:gd name="connsiteX0" fmla="*/ 3033712 w 3033712"/>
              <a:gd name="connsiteY0" fmla="*/ 22848 h 1770685"/>
              <a:gd name="connsiteX1" fmla="*/ 1551099 w 3033712"/>
              <a:gd name="connsiteY1" fmla="*/ 0 h 1770685"/>
              <a:gd name="connsiteX2" fmla="*/ 1582556 w 3033712"/>
              <a:gd name="connsiteY2" fmla="*/ 637210 h 1770685"/>
              <a:gd name="connsiteX3" fmla="*/ 0 w 3033712"/>
              <a:gd name="connsiteY3" fmla="*/ 637210 h 1770685"/>
              <a:gd name="connsiteX4" fmla="*/ 0 w 3033712"/>
              <a:gd name="connsiteY4" fmla="*/ 1770685 h 1770685"/>
              <a:gd name="connsiteX5" fmla="*/ 3024187 w 3033712"/>
              <a:gd name="connsiteY5" fmla="*/ 1770685 h 1770685"/>
              <a:gd name="connsiteX6" fmla="*/ 3024187 w 3033712"/>
              <a:gd name="connsiteY6" fmla="*/ 27610 h 1770685"/>
              <a:gd name="connsiteX7" fmla="*/ 2981325 w 3033712"/>
              <a:gd name="connsiteY7" fmla="*/ 27610 h 1770685"/>
              <a:gd name="connsiteX0" fmla="*/ 3033712 w 3033712"/>
              <a:gd name="connsiteY0" fmla="*/ 22848 h 1770685"/>
              <a:gd name="connsiteX1" fmla="*/ 1551099 w 3033712"/>
              <a:gd name="connsiteY1" fmla="*/ 0 h 1770685"/>
              <a:gd name="connsiteX2" fmla="*/ 1582556 w 3033712"/>
              <a:gd name="connsiteY2" fmla="*/ 637210 h 1770685"/>
              <a:gd name="connsiteX3" fmla="*/ 0 w 3033712"/>
              <a:gd name="connsiteY3" fmla="*/ 637210 h 1770685"/>
              <a:gd name="connsiteX4" fmla="*/ 0 w 3033712"/>
              <a:gd name="connsiteY4" fmla="*/ 1770685 h 1770685"/>
              <a:gd name="connsiteX5" fmla="*/ 3024187 w 3033712"/>
              <a:gd name="connsiteY5" fmla="*/ 1770685 h 1770685"/>
              <a:gd name="connsiteX6" fmla="*/ 3029407 w 3033712"/>
              <a:gd name="connsiteY6" fmla="*/ 119000 h 1770685"/>
              <a:gd name="connsiteX7" fmla="*/ 2981325 w 3033712"/>
              <a:gd name="connsiteY7" fmla="*/ 27610 h 1770685"/>
              <a:gd name="connsiteX0" fmla="*/ 3033712 w 3033712"/>
              <a:gd name="connsiteY0" fmla="*/ 22848 h 1770685"/>
              <a:gd name="connsiteX1" fmla="*/ 1551099 w 3033712"/>
              <a:gd name="connsiteY1" fmla="*/ 0 h 1770685"/>
              <a:gd name="connsiteX2" fmla="*/ 1582556 w 3033712"/>
              <a:gd name="connsiteY2" fmla="*/ 637210 h 1770685"/>
              <a:gd name="connsiteX3" fmla="*/ 0 w 3033712"/>
              <a:gd name="connsiteY3" fmla="*/ 637210 h 1770685"/>
              <a:gd name="connsiteX4" fmla="*/ 0 w 3033712"/>
              <a:gd name="connsiteY4" fmla="*/ 1770685 h 1770685"/>
              <a:gd name="connsiteX5" fmla="*/ 3024187 w 3033712"/>
              <a:gd name="connsiteY5" fmla="*/ 1770685 h 1770685"/>
              <a:gd name="connsiteX6" fmla="*/ 3029407 w 3033712"/>
              <a:gd name="connsiteY6" fmla="*/ 119000 h 1770685"/>
              <a:gd name="connsiteX7" fmla="*/ 3033510 w 3033712"/>
              <a:gd name="connsiteY7" fmla="*/ 56170 h 1770685"/>
              <a:gd name="connsiteX0" fmla="*/ 3031103 w 3033510"/>
              <a:gd name="connsiteY0" fmla="*/ 0 h 1773541"/>
              <a:gd name="connsiteX1" fmla="*/ 1551099 w 3033510"/>
              <a:gd name="connsiteY1" fmla="*/ 2856 h 1773541"/>
              <a:gd name="connsiteX2" fmla="*/ 1582556 w 3033510"/>
              <a:gd name="connsiteY2" fmla="*/ 640066 h 1773541"/>
              <a:gd name="connsiteX3" fmla="*/ 0 w 3033510"/>
              <a:gd name="connsiteY3" fmla="*/ 640066 h 1773541"/>
              <a:gd name="connsiteX4" fmla="*/ 0 w 3033510"/>
              <a:gd name="connsiteY4" fmla="*/ 1773541 h 1773541"/>
              <a:gd name="connsiteX5" fmla="*/ 3024187 w 3033510"/>
              <a:gd name="connsiteY5" fmla="*/ 1773541 h 1773541"/>
              <a:gd name="connsiteX6" fmla="*/ 3029407 w 3033510"/>
              <a:gd name="connsiteY6" fmla="*/ 121856 h 1773541"/>
              <a:gd name="connsiteX7" fmla="*/ 3033510 w 3033510"/>
              <a:gd name="connsiteY7" fmla="*/ 59026 h 1773541"/>
              <a:gd name="connsiteX0" fmla="*/ 3031103 w 3033510"/>
              <a:gd name="connsiteY0" fmla="*/ 0 h 1773541"/>
              <a:gd name="connsiteX1" fmla="*/ 1551099 w 3033510"/>
              <a:gd name="connsiteY1" fmla="*/ 2856 h 1773541"/>
              <a:gd name="connsiteX2" fmla="*/ 1546025 w 3033510"/>
              <a:gd name="connsiteY2" fmla="*/ 614363 h 1773541"/>
              <a:gd name="connsiteX3" fmla="*/ 0 w 3033510"/>
              <a:gd name="connsiteY3" fmla="*/ 640066 h 1773541"/>
              <a:gd name="connsiteX4" fmla="*/ 0 w 3033510"/>
              <a:gd name="connsiteY4" fmla="*/ 1773541 h 1773541"/>
              <a:gd name="connsiteX5" fmla="*/ 3024187 w 3033510"/>
              <a:gd name="connsiteY5" fmla="*/ 1773541 h 1773541"/>
              <a:gd name="connsiteX6" fmla="*/ 3029407 w 3033510"/>
              <a:gd name="connsiteY6" fmla="*/ 121856 h 1773541"/>
              <a:gd name="connsiteX7" fmla="*/ 3033510 w 3033510"/>
              <a:gd name="connsiteY7" fmla="*/ 59026 h 1773541"/>
              <a:gd name="connsiteX0" fmla="*/ 3031103 w 3033510"/>
              <a:gd name="connsiteY0" fmla="*/ 0 h 1773541"/>
              <a:gd name="connsiteX1" fmla="*/ 1551099 w 3033510"/>
              <a:gd name="connsiteY1" fmla="*/ 2856 h 1773541"/>
              <a:gd name="connsiteX2" fmla="*/ 1546025 w 3033510"/>
              <a:gd name="connsiteY2" fmla="*/ 614363 h 1773541"/>
              <a:gd name="connsiteX3" fmla="*/ 2609 w 3033510"/>
              <a:gd name="connsiteY3" fmla="*/ 614363 h 1773541"/>
              <a:gd name="connsiteX4" fmla="*/ 0 w 3033510"/>
              <a:gd name="connsiteY4" fmla="*/ 1773541 h 1773541"/>
              <a:gd name="connsiteX5" fmla="*/ 3024187 w 3033510"/>
              <a:gd name="connsiteY5" fmla="*/ 1773541 h 1773541"/>
              <a:gd name="connsiteX6" fmla="*/ 3029407 w 3033510"/>
              <a:gd name="connsiteY6" fmla="*/ 121856 h 1773541"/>
              <a:gd name="connsiteX7" fmla="*/ 3033510 w 3033510"/>
              <a:gd name="connsiteY7" fmla="*/ 59026 h 1773541"/>
              <a:gd name="connsiteX0" fmla="*/ 3031103 w 3033510"/>
              <a:gd name="connsiteY0" fmla="*/ 0 h 1799244"/>
              <a:gd name="connsiteX1" fmla="*/ 1551099 w 3033510"/>
              <a:gd name="connsiteY1" fmla="*/ 2856 h 1799244"/>
              <a:gd name="connsiteX2" fmla="*/ 1546025 w 3033510"/>
              <a:gd name="connsiteY2" fmla="*/ 614363 h 1799244"/>
              <a:gd name="connsiteX3" fmla="*/ 2609 w 3033510"/>
              <a:gd name="connsiteY3" fmla="*/ 614363 h 1799244"/>
              <a:gd name="connsiteX4" fmla="*/ 0 w 3033510"/>
              <a:gd name="connsiteY4" fmla="*/ 1773541 h 1799244"/>
              <a:gd name="connsiteX5" fmla="*/ 3026796 w 3033510"/>
              <a:gd name="connsiteY5" fmla="*/ 1799244 h 1799244"/>
              <a:gd name="connsiteX6" fmla="*/ 3029407 w 3033510"/>
              <a:gd name="connsiteY6" fmla="*/ 121856 h 1799244"/>
              <a:gd name="connsiteX7" fmla="*/ 3033510 w 3033510"/>
              <a:gd name="connsiteY7" fmla="*/ 59026 h 1799244"/>
              <a:gd name="connsiteX0" fmla="*/ 3031103 w 3033510"/>
              <a:gd name="connsiteY0" fmla="*/ 0 h 1799244"/>
              <a:gd name="connsiteX1" fmla="*/ 1551099 w 3033510"/>
              <a:gd name="connsiteY1" fmla="*/ 2856 h 1799244"/>
              <a:gd name="connsiteX2" fmla="*/ 1546025 w 3033510"/>
              <a:gd name="connsiteY2" fmla="*/ 614363 h 1799244"/>
              <a:gd name="connsiteX3" fmla="*/ 2609 w 3033510"/>
              <a:gd name="connsiteY3" fmla="*/ 614363 h 1799244"/>
              <a:gd name="connsiteX4" fmla="*/ 0 w 3033510"/>
              <a:gd name="connsiteY4" fmla="*/ 1793532 h 1799244"/>
              <a:gd name="connsiteX5" fmla="*/ 3026796 w 3033510"/>
              <a:gd name="connsiteY5" fmla="*/ 1799244 h 1799244"/>
              <a:gd name="connsiteX6" fmla="*/ 3029407 w 3033510"/>
              <a:gd name="connsiteY6" fmla="*/ 121856 h 1799244"/>
              <a:gd name="connsiteX7" fmla="*/ 3033510 w 3033510"/>
              <a:gd name="connsiteY7" fmla="*/ 59026 h 1799244"/>
              <a:gd name="connsiteX0" fmla="*/ 3024145 w 3033510"/>
              <a:gd name="connsiteY0" fmla="*/ 0 h 2378049"/>
              <a:gd name="connsiteX1" fmla="*/ 1551099 w 3033510"/>
              <a:gd name="connsiteY1" fmla="*/ 581661 h 2378049"/>
              <a:gd name="connsiteX2" fmla="*/ 1546025 w 3033510"/>
              <a:gd name="connsiteY2" fmla="*/ 1193168 h 2378049"/>
              <a:gd name="connsiteX3" fmla="*/ 2609 w 3033510"/>
              <a:gd name="connsiteY3" fmla="*/ 1193168 h 2378049"/>
              <a:gd name="connsiteX4" fmla="*/ 0 w 3033510"/>
              <a:gd name="connsiteY4" fmla="*/ 2372337 h 2378049"/>
              <a:gd name="connsiteX5" fmla="*/ 3026796 w 3033510"/>
              <a:gd name="connsiteY5" fmla="*/ 2378049 h 2378049"/>
              <a:gd name="connsiteX6" fmla="*/ 3029407 w 3033510"/>
              <a:gd name="connsiteY6" fmla="*/ 700661 h 2378049"/>
              <a:gd name="connsiteX7" fmla="*/ 3033510 w 3033510"/>
              <a:gd name="connsiteY7" fmla="*/ 637831 h 2378049"/>
              <a:gd name="connsiteX0" fmla="*/ 3024145 w 3029407"/>
              <a:gd name="connsiteY0" fmla="*/ 0 h 2378049"/>
              <a:gd name="connsiteX1" fmla="*/ 1551099 w 3029407"/>
              <a:gd name="connsiteY1" fmla="*/ 581661 h 2378049"/>
              <a:gd name="connsiteX2" fmla="*/ 1546025 w 3029407"/>
              <a:gd name="connsiteY2" fmla="*/ 1193168 h 2378049"/>
              <a:gd name="connsiteX3" fmla="*/ 2609 w 3029407"/>
              <a:gd name="connsiteY3" fmla="*/ 1193168 h 2378049"/>
              <a:gd name="connsiteX4" fmla="*/ 0 w 3029407"/>
              <a:gd name="connsiteY4" fmla="*/ 2372337 h 2378049"/>
              <a:gd name="connsiteX5" fmla="*/ 3026796 w 3029407"/>
              <a:gd name="connsiteY5" fmla="*/ 2378049 h 2378049"/>
              <a:gd name="connsiteX6" fmla="*/ 3029407 w 3029407"/>
              <a:gd name="connsiteY6" fmla="*/ 700661 h 2378049"/>
              <a:gd name="connsiteX7" fmla="*/ 3026552 w 3029407"/>
              <a:gd name="connsiteY7" fmla="*/ 9523 h 2378049"/>
              <a:gd name="connsiteX0" fmla="*/ 3024145 w 3029407"/>
              <a:gd name="connsiteY0" fmla="*/ 8567 h 2386616"/>
              <a:gd name="connsiteX1" fmla="*/ 1551100 w 3029407"/>
              <a:gd name="connsiteY1" fmla="*/ 0 h 2386616"/>
              <a:gd name="connsiteX2" fmla="*/ 1546025 w 3029407"/>
              <a:gd name="connsiteY2" fmla="*/ 1201735 h 2386616"/>
              <a:gd name="connsiteX3" fmla="*/ 2609 w 3029407"/>
              <a:gd name="connsiteY3" fmla="*/ 1201735 h 2386616"/>
              <a:gd name="connsiteX4" fmla="*/ 0 w 3029407"/>
              <a:gd name="connsiteY4" fmla="*/ 2380904 h 2386616"/>
              <a:gd name="connsiteX5" fmla="*/ 3026796 w 3029407"/>
              <a:gd name="connsiteY5" fmla="*/ 2386616 h 2386616"/>
              <a:gd name="connsiteX6" fmla="*/ 3029407 w 3029407"/>
              <a:gd name="connsiteY6" fmla="*/ 709228 h 2386616"/>
              <a:gd name="connsiteX7" fmla="*/ 3026552 w 3029407"/>
              <a:gd name="connsiteY7" fmla="*/ 18090 h 238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9407" h="2386616">
                <a:moveTo>
                  <a:pt x="3024145" y="8567"/>
                </a:moveTo>
                <a:lnTo>
                  <a:pt x="1551100" y="0"/>
                </a:lnTo>
                <a:cubicBezTo>
                  <a:pt x="1553452" y="202151"/>
                  <a:pt x="1543673" y="999584"/>
                  <a:pt x="1546025" y="1201735"/>
                </a:cubicBezTo>
                <a:lnTo>
                  <a:pt x="2609" y="1201735"/>
                </a:lnTo>
                <a:cubicBezTo>
                  <a:pt x="1739" y="1588128"/>
                  <a:pt x="870" y="1994511"/>
                  <a:pt x="0" y="2380904"/>
                </a:cubicBezTo>
                <a:lnTo>
                  <a:pt x="3026796" y="2386616"/>
                </a:lnTo>
                <a:cubicBezTo>
                  <a:pt x="3027666" y="1827487"/>
                  <a:pt x="3028537" y="1268357"/>
                  <a:pt x="3029407" y="709228"/>
                </a:cubicBezTo>
                <a:cubicBezTo>
                  <a:pt x="3028455" y="478849"/>
                  <a:pt x="3027504" y="248469"/>
                  <a:pt x="3026552" y="1809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1A09D-C659-F54B-1839-6BA22F65A86B}"/>
              </a:ext>
            </a:extLst>
          </p:cNvPr>
          <p:cNvSpPr/>
          <p:nvPr/>
        </p:nvSpPr>
        <p:spPr>
          <a:xfrm>
            <a:off x="4076700" y="2762750"/>
            <a:ext cx="1386840" cy="137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505832-3FBE-7611-82EA-BF4092601A68}"/>
              </a:ext>
            </a:extLst>
          </p:cNvPr>
          <p:cNvGrpSpPr/>
          <p:nvPr/>
        </p:nvGrpSpPr>
        <p:grpSpPr>
          <a:xfrm>
            <a:off x="8812895" y="1874219"/>
            <a:ext cx="3225170" cy="3792928"/>
            <a:chOff x="8812895" y="1874219"/>
            <a:chExt cx="3225170" cy="3792928"/>
          </a:xfrm>
        </p:grpSpPr>
        <p:pic>
          <p:nvPicPr>
            <p:cNvPr id="13" name="Picture 12" descr="A white house with a wooden door&#10;&#10;Description automatically generated">
              <a:extLst>
                <a:ext uri="{FF2B5EF4-FFF2-40B4-BE49-F238E27FC236}">
                  <a16:creationId xmlns:a16="http://schemas.microsoft.com/office/drawing/2014/main" id="{07C4C5E4-DB86-623D-4F0A-7C3EDBC84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7" t="15251" r="4766" b="22164"/>
            <a:stretch/>
          </p:blipFill>
          <p:spPr>
            <a:xfrm>
              <a:off x="8812896" y="3848805"/>
              <a:ext cx="3225169" cy="1818342"/>
            </a:xfrm>
            <a:prstGeom prst="rect">
              <a:avLst/>
            </a:prstGeom>
          </p:spPr>
        </p:pic>
        <p:pic>
          <p:nvPicPr>
            <p:cNvPr id="14" name="Picture 13" descr="A drawing of a building&#10;&#10;Description automatically generated">
              <a:extLst>
                <a:ext uri="{FF2B5EF4-FFF2-40B4-BE49-F238E27FC236}">
                  <a16:creationId xmlns:a16="http://schemas.microsoft.com/office/drawing/2014/main" id="{76B280D3-CFA2-BA76-AB08-F180C9B4B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9" t="10405" r="10673" b="20492"/>
            <a:stretch/>
          </p:blipFill>
          <p:spPr>
            <a:xfrm>
              <a:off x="8812895" y="1874219"/>
              <a:ext cx="3225169" cy="19591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0A2B4EA-A8B8-35A9-5A61-7E29091DCE21}"/>
              </a:ext>
            </a:extLst>
          </p:cNvPr>
          <p:cNvSpPr/>
          <p:nvPr/>
        </p:nvSpPr>
        <p:spPr>
          <a:xfrm>
            <a:off x="7606553" y="6192400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48040-05C9-43B7-0F4C-5B2F1FBEC186}"/>
              </a:ext>
            </a:extLst>
          </p:cNvPr>
          <p:cNvSpPr/>
          <p:nvPr/>
        </p:nvSpPr>
        <p:spPr>
          <a:xfrm>
            <a:off x="7099734" y="3171516"/>
            <a:ext cx="959745" cy="358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A4F4-5CF6-09E9-C5EB-57BAD86D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84CDC2-E1B8-3F97-96C8-807AA90BA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1"/>
            <a:ext cx="12191996" cy="7888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0628E4-AF7F-2C30-9384-61EAA520AC22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3372A-6C16-7DAC-C3AE-FB4592EC9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0B386-55B5-E82B-936A-5E665AE55A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7A142A-A50A-09EB-D783-91C2B40AF209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50C3C-C15A-B0A5-6766-C43CA3710696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6B1832-92B5-FD26-39F7-4EF8FEDE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984662-8C66-C90F-DE22-FEBE7F3272B9}"/>
              </a:ext>
            </a:extLst>
          </p:cNvPr>
          <p:cNvSpPr/>
          <p:nvPr/>
        </p:nvSpPr>
        <p:spPr>
          <a:xfrm>
            <a:off x="4076700" y="2762750"/>
            <a:ext cx="1386840" cy="137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791448-A838-2EBF-EA42-868E7560B93D}"/>
              </a:ext>
            </a:extLst>
          </p:cNvPr>
          <p:cNvGrpSpPr/>
          <p:nvPr/>
        </p:nvGrpSpPr>
        <p:grpSpPr>
          <a:xfrm>
            <a:off x="8812895" y="1874219"/>
            <a:ext cx="3225170" cy="3792928"/>
            <a:chOff x="8812895" y="1874219"/>
            <a:chExt cx="3225170" cy="3792928"/>
          </a:xfrm>
        </p:grpSpPr>
        <p:pic>
          <p:nvPicPr>
            <p:cNvPr id="13" name="Picture 12" descr="A white house with a wooden door&#10;&#10;Description automatically generated">
              <a:extLst>
                <a:ext uri="{FF2B5EF4-FFF2-40B4-BE49-F238E27FC236}">
                  <a16:creationId xmlns:a16="http://schemas.microsoft.com/office/drawing/2014/main" id="{99A6F369-3607-13B7-6142-D83CFF0B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7" t="15251" r="4766" b="22164"/>
            <a:stretch/>
          </p:blipFill>
          <p:spPr>
            <a:xfrm>
              <a:off x="8812896" y="3848805"/>
              <a:ext cx="3225169" cy="1818342"/>
            </a:xfrm>
            <a:prstGeom prst="rect">
              <a:avLst/>
            </a:prstGeom>
          </p:spPr>
        </p:pic>
        <p:pic>
          <p:nvPicPr>
            <p:cNvPr id="14" name="Picture 13" descr="A drawing of a building&#10;&#10;Description automatically generated">
              <a:extLst>
                <a:ext uri="{FF2B5EF4-FFF2-40B4-BE49-F238E27FC236}">
                  <a16:creationId xmlns:a16="http://schemas.microsoft.com/office/drawing/2014/main" id="{E7DAF5A0-BCF7-5226-F5F1-7D3413465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9" t="10405" r="10673" b="20492"/>
            <a:stretch/>
          </p:blipFill>
          <p:spPr>
            <a:xfrm>
              <a:off x="8812895" y="1874219"/>
              <a:ext cx="3225169" cy="195914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035CF3-6C56-B77F-ACD0-D622A48F3722}"/>
              </a:ext>
            </a:extLst>
          </p:cNvPr>
          <p:cNvSpPr/>
          <p:nvPr/>
        </p:nvSpPr>
        <p:spPr>
          <a:xfrm>
            <a:off x="7606553" y="6192400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8D5E6-63FE-88D8-B8FA-A8D78819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75047-F3D9-5F8A-7AC6-CE1224206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299" y="-75569"/>
            <a:ext cx="12191996" cy="7888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63332E-062D-98BC-0F6D-F753202A16E7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5AC99-8AC6-1DC9-AE0F-D25388A04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EE8C7-5B94-F5E5-9682-A05C3A70A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ADBE4-4325-1C73-6D5A-B87517BFF901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0CB2F-846F-58F9-9CCC-1D112BD0F673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C651E16-6DCA-25FA-F0FC-96F5B40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FCAB77-85BD-24FE-1DC4-EE617178D63B}"/>
              </a:ext>
            </a:extLst>
          </p:cNvPr>
          <p:cNvSpPr/>
          <p:nvPr/>
        </p:nvSpPr>
        <p:spPr>
          <a:xfrm>
            <a:off x="4076700" y="2762750"/>
            <a:ext cx="1386840" cy="137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1C2259-091F-9A4C-8CB5-38847BC4C05A}"/>
              </a:ext>
            </a:extLst>
          </p:cNvPr>
          <p:cNvGrpSpPr/>
          <p:nvPr/>
        </p:nvGrpSpPr>
        <p:grpSpPr>
          <a:xfrm>
            <a:off x="8812895" y="1874219"/>
            <a:ext cx="3225170" cy="3792928"/>
            <a:chOff x="8812895" y="1874219"/>
            <a:chExt cx="3225170" cy="3792928"/>
          </a:xfrm>
        </p:grpSpPr>
        <p:pic>
          <p:nvPicPr>
            <p:cNvPr id="13" name="Picture 12" descr="A white house with a wooden door&#10;&#10;Description automatically generated">
              <a:extLst>
                <a:ext uri="{FF2B5EF4-FFF2-40B4-BE49-F238E27FC236}">
                  <a16:creationId xmlns:a16="http://schemas.microsoft.com/office/drawing/2014/main" id="{B62EDDE8-D7FE-E234-32DB-44C585C04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7" t="15251" r="4766" b="22164"/>
            <a:stretch/>
          </p:blipFill>
          <p:spPr>
            <a:xfrm>
              <a:off x="8812896" y="3848805"/>
              <a:ext cx="3225169" cy="1818342"/>
            </a:xfrm>
            <a:prstGeom prst="rect">
              <a:avLst/>
            </a:prstGeom>
          </p:spPr>
        </p:pic>
        <p:pic>
          <p:nvPicPr>
            <p:cNvPr id="14" name="Picture 13" descr="A drawing of a building&#10;&#10;Description automatically generated">
              <a:extLst>
                <a:ext uri="{FF2B5EF4-FFF2-40B4-BE49-F238E27FC236}">
                  <a16:creationId xmlns:a16="http://schemas.microsoft.com/office/drawing/2014/main" id="{053A8B22-ABBC-F17D-DCF3-B8DEDD051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9" t="10405" r="10673" b="20492"/>
            <a:stretch/>
          </p:blipFill>
          <p:spPr>
            <a:xfrm>
              <a:off x="8812895" y="1874219"/>
              <a:ext cx="3225169" cy="195914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E5D82-A38A-EBC2-B00C-5990B16BB0EB}"/>
              </a:ext>
            </a:extLst>
          </p:cNvPr>
          <p:cNvSpPr/>
          <p:nvPr/>
        </p:nvSpPr>
        <p:spPr>
          <a:xfrm>
            <a:off x="7606553" y="6192400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D11C-806E-886C-3123-2C6A2BA56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7D7E48-706E-C7B4-3B0D-C3826CAF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299" y="-75569"/>
            <a:ext cx="12191995" cy="7888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13BA94-782D-CAC9-B518-64060C84BC56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DBB08-CD22-93C7-BE69-3A0B0C4A3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FFAEA-6DA9-7ED7-D619-00D5A34DD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5D861-6F59-8894-E4B1-CD1CE975DE83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AE5E5-1D35-AEB2-BD89-D3A55BF3DA29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14C0B98-F659-CC5C-36D5-B31D96E1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1438958" cy="819150"/>
          </a:xfrm>
        </p:spPr>
        <p:txBody>
          <a:bodyPr>
            <a:noAutofit/>
          </a:bodyPr>
          <a:lstStyle/>
          <a:p>
            <a:r>
              <a:rPr lang="en-US" sz="3600" dirty="0"/>
              <a:t>Option 3 – COURTYARD ADDITION/VERTICAL EXPANSION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A3E269-4959-A90A-846E-8D39C29A4D92}"/>
              </a:ext>
            </a:extLst>
          </p:cNvPr>
          <p:cNvGrpSpPr/>
          <p:nvPr/>
        </p:nvGrpSpPr>
        <p:grpSpPr>
          <a:xfrm>
            <a:off x="8812895" y="1874219"/>
            <a:ext cx="3225170" cy="3792928"/>
            <a:chOff x="8812895" y="1874219"/>
            <a:chExt cx="3225170" cy="3792928"/>
          </a:xfrm>
        </p:grpSpPr>
        <p:pic>
          <p:nvPicPr>
            <p:cNvPr id="13" name="Picture 12" descr="A white house with a wooden door&#10;&#10;Description automatically generated">
              <a:extLst>
                <a:ext uri="{FF2B5EF4-FFF2-40B4-BE49-F238E27FC236}">
                  <a16:creationId xmlns:a16="http://schemas.microsoft.com/office/drawing/2014/main" id="{E14F9DA5-918F-6159-58D4-6B76DE319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7" t="15251" r="4766" b="22164"/>
            <a:stretch/>
          </p:blipFill>
          <p:spPr>
            <a:xfrm>
              <a:off x="8812896" y="3848805"/>
              <a:ext cx="3225169" cy="1818342"/>
            </a:xfrm>
            <a:prstGeom prst="rect">
              <a:avLst/>
            </a:prstGeom>
          </p:spPr>
        </p:pic>
        <p:pic>
          <p:nvPicPr>
            <p:cNvPr id="14" name="Picture 13" descr="A drawing of a building&#10;&#10;Description automatically generated">
              <a:extLst>
                <a:ext uri="{FF2B5EF4-FFF2-40B4-BE49-F238E27FC236}">
                  <a16:creationId xmlns:a16="http://schemas.microsoft.com/office/drawing/2014/main" id="{F5A8DF76-9895-984B-F0AF-2B831976A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9" t="10405" r="10673" b="20492"/>
            <a:stretch/>
          </p:blipFill>
          <p:spPr>
            <a:xfrm>
              <a:off x="8812895" y="1874219"/>
              <a:ext cx="3225169" cy="1959149"/>
            </a:xfrm>
            <a:prstGeom prst="rect">
              <a:avLst/>
            </a:prstGeom>
          </p:spPr>
        </p:pic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328740-23F1-AEAB-8890-A213C5E31D04}"/>
              </a:ext>
            </a:extLst>
          </p:cNvPr>
          <p:cNvSpPr/>
          <p:nvPr/>
        </p:nvSpPr>
        <p:spPr>
          <a:xfrm>
            <a:off x="3628072" y="2762750"/>
            <a:ext cx="3713798" cy="2594110"/>
          </a:xfrm>
          <a:custGeom>
            <a:avLst/>
            <a:gdLst>
              <a:gd name="connsiteX0" fmla="*/ 448628 w 3713798"/>
              <a:gd name="connsiteY0" fmla="*/ 0 h 2594110"/>
              <a:gd name="connsiteX1" fmla="*/ 1835468 w 3713798"/>
              <a:gd name="connsiteY1" fmla="*/ 0 h 2594110"/>
              <a:gd name="connsiteX2" fmla="*/ 1835468 w 3713798"/>
              <a:gd name="connsiteY2" fmla="*/ 30677 h 2594110"/>
              <a:gd name="connsiteX3" fmla="*/ 3534728 w 3713798"/>
              <a:gd name="connsiteY3" fmla="*/ 30677 h 2594110"/>
              <a:gd name="connsiteX4" fmla="*/ 3534728 w 3713798"/>
              <a:gd name="connsiteY4" fmla="*/ 1759143 h 2594110"/>
              <a:gd name="connsiteX5" fmla="*/ 3713798 w 3713798"/>
              <a:gd name="connsiteY5" fmla="*/ 1927360 h 2594110"/>
              <a:gd name="connsiteX6" fmla="*/ 3161348 w 3713798"/>
              <a:gd name="connsiteY6" fmla="*/ 2479810 h 2594110"/>
              <a:gd name="connsiteX7" fmla="*/ 3161348 w 3713798"/>
              <a:gd name="connsiteY7" fmla="*/ 2594110 h 2594110"/>
              <a:gd name="connsiteX8" fmla="*/ 532448 w 3713798"/>
              <a:gd name="connsiteY8" fmla="*/ 2594110 h 2594110"/>
              <a:gd name="connsiteX9" fmla="*/ 546735 w 3713798"/>
              <a:gd name="connsiteY9" fmla="*/ 2449330 h 2594110"/>
              <a:gd name="connsiteX10" fmla="*/ 0 w 3713798"/>
              <a:gd name="connsiteY10" fmla="*/ 1916883 h 2594110"/>
              <a:gd name="connsiteX11" fmla="*/ 448628 w 3713798"/>
              <a:gd name="connsiteY11" fmla="*/ 1458730 h 2594110"/>
              <a:gd name="connsiteX12" fmla="*/ 448628 w 3713798"/>
              <a:gd name="connsiteY12" fmla="*/ 1370823 h 2594110"/>
              <a:gd name="connsiteX13" fmla="*/ 448628 w 3713798"/>
              <a:gd name="connsiteY13" fmla="*/ 1352050 h 25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13798" h="2594110">
                <a:moveTo>
                  <a:pt x="448628" y="0"/>
                </a:moveTo>
                <a:lnTo>
                  <a:pt x="1835468" y="0"/>
                </a:lnTo>
                <a:lnTo>
                  <a:pt x="1835468" y="30677"/>
                </a:lnTo>
                <a:lnTo>
                  <a:pt x="3534728" y="30677"/>
                </a:lnTo>
                <a:lnTo>
                  <a:pt x="3534728" y="1759143"/>
                </a:lnTo>
                <a:lnTo>
                  <a:pt x="3713798" y="1927360"/>
                </a:lnTo>
                <a:lnTo>
                  <a:pt x="3161348" y="2479810"/>
                </a:lnTo>
                <a:lnTo>
                  <a:pt x="3161348" y="2594110"/>
                </a:lnTo>
                <a:lnTo>
                  <a:pt x="532448" y="2594110"/>
                </a:lnTo>
                <a:lnTo>
                  <a:pt x="546735" y="2449330"/>
                </a:lnTo>
                <a:lnTo>
                  <a:pt x="0" y="1916883"/>
                </a:lnTo>
                <a:lnTo>
                  <a:pt x="448628" y="1458730"/>
                </a:lnTo>
                <a:lnTo>
                  <a:pt x="448628" y="1370823"/>
                </a:lnTo>
                <a:lnTo>
                  <a:pt x="448628" y="135205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4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630B30-F984-B7B7-5608-4716E71F6FBC}"/>
              </a:ext>
            </a:extLst>
          </p:cNvPr>
          <p:cNvSpPr/>
          <p:nvPr/>
        </p:nvSpPr>
        <p:spPr>
          <a:xfrm>
            <a:off x="4076700" y="2762750"/>
            <a:ext cx="1386840" cy="1370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A278E-9DFD-5E8B-449F-31854152351D}"/>
              </a:ext>
            </a:extLst>
          </p:cNvPr>
          <p:cNvSpPr/>
          <p:nvPr/>
        </p:nvSpPr>
        <p:spPr>
          <a:xfrm>
            <a:off x="7606553" y="6192400"/>
            <a:ext cx="3747247" cy="146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1E601-18DF-F4FF-3608-FFCFE707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445ED35-B0FA-94BE-5FFB-0FF7C6EA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/>
          <a:lstStyle/>
          <a:p>
            <a:r>
              <a:rPr lang="en-US" b="1" dirty="0"/>
              <a:t>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DD47D-8FDE-1FEB-2183-55840090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0B859-8BDD-5FA5-D365-717E9EE4DBB7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BA1D5-BC24-B58F-7054-2BD3BEE8D97C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6ED397-07F1-5D5D-5E9F-2C4461BF8879}"/>
              </a:ext>
            </a:extLst>
          </p:cNvPr>
          <p:cNvSpPr txBox="1">
            <a:spLocks/>
          </p:cNvSpPr>
          <p:nvPr/>
        </p:nvSpPr>
        <p:spPr>
          <a:xfrm>
            <a:off x="1015999" y="2132325"/>
            <a:ext cx="10783795" cy="3070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r>
              <a:rPr lang="en-US" sz="240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 1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Repairs &amp; Code Compliance</a:t>
            </a:r>
          </a:p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r>
              <a:rPr lang="en-US" sz="240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 2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Build on Option 1, Incorporating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Library Service Enhancements 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Expand in Rear Courtyard</a:t>
            </a:r>
          </a:p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Reclaim Attic Space in Back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r>
              <a:rPr lang="en-US" sz="2400" b="1" cap="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 3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Build on 1 &amp; 2, Incorporating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Library Service Enhancements </a:t>
            </a:r>
          </a:p>
          <a:p>
            <a:pPr marL="0" indent="0">
              <a:spcBef>
                <a:spcPts val="0"/>
              </a:spcBef>
              <a:buNone/>
              <a:tabLst>
                <a:tab pos="16002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Reclaim Additional Attic Space in Front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ts val="0"/>
              </a:spcBef>
              <a:tabLst>
                <a:tab pos="457200" algn="l"/>
              </a:tabLst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BC36-48C9-16B8-9563-B372041F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D22CFD-A0B5-1718-E121-5846C8C5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1616976"/>
            <a:ext cx="10383044" cy="1105355"/>
          </a:xfrm>
        </p:spPr>
        <p:txBody>
          <a:bodyPr anchor="t" anchorCtr="0">
            <a:noAutofit/>
          </a:bodyPr>
          <a:lstStyle/>
          <a:p>
            <a:r>
              <a:rPr lang="en-US" sz="3600" dirty="0"/>
              <a:t>COURTYARD ADDITION/</a:t>
            </a:r>
            <a:br>
              <a:rPr lang="en-US" sz="3600" dirty="0"/>
            </a:br>
            <a:r>
              <a:rPr lang="en-US" sz="3600" dirty="0"/>
              <a:t>VERTICAL EXPANSION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2673E-877D-21F5-DB4C-5296F7D7E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73C345-8426-BE84-F600-465588CD1F65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F10AE-C16A-1B14-571C-0B8E87179AC8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156E6-328D-428F-E227-B45A2A47B2AE}"/>
              </a:ext>
            </a:extLst>
          </p:cNvPr>
          <p:cNvSpPr txBox="1"/>
          <p:nvPr/>
        </p:nvSpPr>
        <p:spPr>
          <a:xfrm>
            <a:off x="1016000" y="2668595"/>
            <a:ext cx="63430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Programmatic Impacts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Adult Collection Capacity (approx. 14%)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Seating (approx. 50%)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Meeting Room (49 seats), with Kitchenette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Group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Genealogy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Added/Improved Office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Staff Workrooms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Added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Larger/More Flexible Children’s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Teen Space with 2x Seating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Staff Breakroom on Main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Friends On-Site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Childrens Collection (approx. 10%)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C345393-410A-77D8-E192-E570E08DD2EC}"/>
              </a:ext>
            </a:extLst>
          </p:cNvPr>
          <p:cNvSpPr txBox="1">
            <a:spLocks/>
          </p:cNvSpPr>
          <p:nvPr/>
        </p:nvSpPr>
        <p:spPr>
          <a:xfrm>
            <a:off x="970756" y="991038"/>
            <a:ext cx="11438958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Option 3 –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8714F-F9C3-044D-39D7-D5265657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756" y="0"/>
            <a:ext cx="4574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9BB6-FAF1-F7A6-D791-28CDA0136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740FBB-E22E-A39C-574D-AA442F7D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45" y="177800"/>
            <a:ext cx="6576255" cy="6680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6BF4DF-CA9D-0990-2608-5A62454EB5AC}"/>
              </a:ext>
            </a:extLst>
          </p:cNvPr>
          <p:cNvSpPr/>
          <p:nvPr/>
        </p:nvSpPr>
        <p:spPr>
          <a:xfrm>
            <a:off x="4930370" y="-7376"/>
            <a:ext cx="2455713" cy="73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67FBF-0ACF-A985-1847-37681EEE8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928B77-5891-93A2-EB29-42D387E3FC7D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11259-549C-CF5E-BFF8-8043FCBC9E9F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9B74429-8287-CC99-03AA-E68BD98D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1244074"/>
            <a:ext cx="11438958" cy="3831926"/>
          </a:xfrm>
        </p:spPr>
        <p:txBody>
          <a:bodyPr anchor="t" anchorCtr="0">
            <a:noAutofit/>
          </a:bodyPr>
          <a:lstStyle/>
          <a:p>
            <a:r>
              <a:rPr lang="en-US" sz="3600" cap="all" dirty="0"/>
              <a:t>Comparison</a:t>
            </a:r>
            <a:r>
              <a:rPr lang="en-US" sz="3600" dirty="0"/>
              <a:t> –</a:t>
            </a:r>
            <a:br>
              <a:rPr lang="en-US" sz="3600" dirty="0"/>
            </a:br>
            <a:r>
              <a:rPr lang="en-US" sz="3600" dirty="0"/>
              <a:t>All Options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4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1B66C-A1D8-5E7F-250E-3956358CD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columns and red bows&#10;&#10;Description automatically generated">
            <a:extLst>
              <a:ext uri="{FF2B5EF4-FFF2-40B4-BE49-F238E27FC236}">
                <a16:creationId xmlns:a16="http://schemas.microsoft.com/office/drawing/2014/main" id="{2ABCF933-44C2-3FF3-3D7A-07B691BB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b="14464"/>
          <a:stretch/>
        </p:blipFill>
        <p:spPr>
          <a:xfrm>
            <a:off x="-12274" y="-2"/>
            <a:ext cx="1221654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58545D-3500-AD7F-B5E6-DD2A502AFA80}"/>
              </a:ext>
            </a:extLst>
          </p:cNvPr>
          <p:cNvSpPr/>
          <p:nvPr/>
        </p:nvSpPr>
        <p:spPr>
          <a:xfrm rot="10800000">
            <a:off x="-24548" y="-1"/>
            <a:ext cx="12216548" cy="1389321"/>
          </a:xfrm>
          <a:prstGeom prst="rect">
            <a:avLst/>
          </a:prstGeom>
          <a:gradFill flip="none" rotWithShape="1">
            <a:gsLst>
              <a:gs pos="40000">
                <a:srgbClr val="F6FBFE">
                  <a:alpha val="5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B4C10-D2AB-CE96-6B27-73599D65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755" y="1823361"/>
            <a:ext cx="9255273" cy="794725"/>
          </a:xfrm>
          <a:solidFill>
            <a:schemeClr val="tx1">
              <a:alpha val="30000"/>
            </a:schemeClr>
          </a:solidFill>
        </p:spPr>
        <p:txBody>
          <a:bodyPr wrap="none" anchor="t" anchorCtr="0">
            <a:normAutofit fontScale="90000"/>
          </a:bodyPr>
          <a:lstStyle/>
          <a:p>
            <a:pPr algn="l"/>
            <a:r>
              <a:rPr lang="en-US" sz="6700" b="1" dirty="0">
                <a:solidFill>
                  <a:prstClr val="white"/>
                </a:solidFill>
                <a:latin typeface="Aptos Display" panose="02110004020202020204"/>
              </a:rPr>
              <a:t>Next Steps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C320B-CA57-6E0A-1971-53A5425BF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845649-EE4C-E7A1-1BF2-0D76240E0B9C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C07C0-D63E-58D7-0BAC-FC3E654A8C48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C00AB-06A1-D4AF-1122-A93AA0444043}"/>
              </a:ext>
            </a:extLst>
          </p:cNvPr>
          <p:cNvSpPr txBox="1"/>
          <p:nvPr/>
        </p:nvSpPr>
        <p:spPr>
          <a:xfrm>
            <a:off x="984610" y="2618086"/>
            <a:ext cx="9255274" cy="133882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bIns="0">
            <a:spAutoFit/>
          </a:bodyPr>
          <a:lstStyle/>
          <a:p>
            <a:pPr marL="460375" indent="-460375">
              <a:buFont typeface="Arial" panose="020B0604020202020204" pitchFamily="34" charset="0"/>
              <a:buChar char="•"/>
              <a:tabLst>
                <a:tab pos="3600450" algn="l"/>
                <a:tab pos="7832725" algn="l"/>
              </a:tabLs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Early March	Cost Projection</a:t>
            </a:r>
          </a:p>
          <a:p>
            <a:pPr marL="460375" indent="-460375">
              <a:buFont typeface="Arial" panose="020B0604020202020204" pitchFamily="34" charset="0"/>
              <a:buChar char="•"/>
              <a:tabLst>
                <a:tab pos="3600450" algn="l"/>
                <a:tab pos="7832725" algn="l"/>
              </a:tabLs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Mar. 6, 6:00 pm 	Presentation to Select Board</a:t>
            </a:r>
          </a:p>
          <a:p>
            <a:pPr>
              <a:tabLst>
                <a:tab pos="3600450" algn="l"/>
                <a:tab pos="7832725" algn="l"/>
              </a:tabLs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ptos Display" panose="02110004020202020204"/>
                <a:ea typeface="+mj-ea"/>
                <a:cs typeface="+mj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87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73B9-E8CB-9293-FD51-0456FBF9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columns and red bows&#10;&#10;Description automatically generated">
            <a:extLst>
              <a:ext uri="{FF2B5EF4-FFF2-40B4-BE49-F238E27FC236}">
                <a16:creationId xmlns:a16="http://schemas.microsoft.com/office/drawing/2014/main" id="{28A9527E-A654-F4C2-5C0B-89A8F2749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b="14464"/>
          <a:stretch/>
        </p:blipFill>
        <p:spPr>
          <a:xfrm>
            <a:off x="-12274" y="-2"/>
            <a:ext cx="1221654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FA4CAA-903E-F021-C3B7-F955F4E8164E}"/>
              </a:ext>
            </a:extLst>
          </p:cNvPr>
          <p:cNvSpPr/>
          <p:nvPr/>
        </p:nvSpPr>
        <p:spPr>
          <a:xfrm rot="10800000">
            <a:off x="-24548" y="-1"/>
            <a:ext cx="12216548" cy="1389321"/>
          </a:xfrm>
          <a:prstGeom prst="rect">
            <a:avLst/>
          </a:prstGeom>
          <a:gradFill flip="none" rotWithShape="1">
            <a:gsLst>
              <a:gs pos="40000">
                <a:srgbClr val="F6FBFE">
                  <a:alpha val="5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071BF-3CF3-B1F6-1CF6-3C0882AD7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755" y="1823361"/>
            <a:ext cx="9255273" cy="794725"/>
          </a:xfrm>
          <a:solidFill>
            <a:schemeClr val="tx1">
              <a:alpha val="30000"/>
            </a:schemeClr>
          </a:solidFill>
        </p:spPr>
        <p:txBody>
          <a:bodyPr wrap="none" anchor="t" anchorCtr="0">
            <a:normAutofit fontScale="90000"/>
          </a:bodyPr>
          <a:lstStyle/>
          <a:p>
            <a:r>
              <a:rPr lang="en-US" sz="6700" b="1" dirty="0">
                <a:solidFill>
                  <a:prstClr val="white"/>
                </a:solidFill>
                <a:latin typeface="Aptos Display" panose="02110004020202020204"/>
              </a:rPr>
              <a:t>THANKS!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97AA8-BC67-7172-3ACB-A2D6540EE1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51FBAC-123A-B8B2-8B4F-0E9447EFDB03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8EFC2-852E-5A1C-4DE3-CC7BC6A79EE3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</p:spTree>
    <p:extLst>
      <p:ext uri="{BB962C8B-B14F-4D97-AF65-F5344CB8AC3E}">
        <p14:creationId xmlns:p14="http://schemas.microsoft.com/office/powerpoint/2010/main" val="24143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710A-C971-BE45-4B12-EE2F829C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4E37C2-62FB-AF23-CA01-5B55942558DC}"/>
              </a:ext>
            </a:extLst>
          </p:cNvPr>
          <p:cNvSpPr/>
          <p:nvPr/>
        </p:nvSpPr>
        <p:spPr>
          <a:xfrm>
            <a:off x="0" y="3211033"/>
            <a:ext cx="12192000" cy="36469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012F1F-7067-28E7-2F6A-78ED69171721}"/>
              </a:ext>
            </a:extLst>
          </p:cNvPr>
          <p:cNvSpPr/>
          <p:nvPr/>
        </p:nvSpPr>
        <p:spPr>
          <a:xfrm>
            <a:off x="8499475" y="3838575"/>
            <a:ext cx="3502025" cy="2324100"/>
          </a:xfrm>
          <a:custGeom>
            <a:avLst/>
            <a:gdLst>
              <a:gd name="connsiteX0" fmla="*/ 1600200 w 3502025"/>
              <a:gd name="connsiteY0" fmla="*/ 0 h 2324100"/>
              <a:gd name="connsiteX1" fmla="*/ 3502025 w 3502025"/>
              <a:gd name="connsiteY1" fmla="*/ 0 h 2324100"/>
              <a:gd name="connsiteX2" fmla="*/ 3502025 w 3502025"/>
              <a:gd name="connsiteY2" fmla="*/ 2320925 h 2324100"/>
              <a:gd name="connsiteX3" fmla="*/ 2463800 w 3502025"/>
              <a:gd name="connsiteY3" fmla="*/ 2320925 h 2324100"/>
              <a:gd name="connsiteX4" fmla="*/ 2463800 w 3502025"/>
              <a:gd name="connsiteY4" fmla="*/ 2159000 h 2324100"/>
              <a:gd name="connsiteX5" fmla="*/ 784225 w 3502025"/>
              <a:gd name="connsiteY5" fmla="*/ 2159000 h 2324100"/>
              <a:gd name="connsiteX6" fmla="*/ 784225 w 3502025"/>
              <a:gd name="connsiteY6" fmla="*/ 2324100 h 2324100"/>
              <a:gd name="connsiteX7" fmla="*/ 0 w 3502025"/>
              <a:gd name="connsiteY7" fmla="*/ 2324100 h 2324100"/>
              <a:gd name="connsiteX8" fmla="*/ 0 w 3502025"/>
              <a:gd name="connsiteY8" fmla="*/ 1057275 h 2324100"/>
              <a:gd name="connsiteX9" fmla="*/ 774700 w 3502025"/>
              <a:gd name="connsiteY9" fmla="*/ 1057275 h 2324100"/>
              <a:gd name="connsiteX10" fmla="*/ 774700 w 3502025"/>
              <a:gd name="connsiteY10" fmla="*/ 1358900 h 2324100"/>
              <a:gd name="connsiteX11" fmla="*/ 1524000 w 3502025"/>
              <a:gd name="connsiteY11" fmla="*/ 1358900 h 2324100"/>
              <a:gd name="connsiteX12" fmla="*/ 1514475 w 3502025"/>
              <a:gd name="connsiteY12" fmla="*/ 1333500 h 2324100"/>
              <a:gd name="connsiteX13" fmla="*/ 1514475 w 3502025"/>
              <a:gd name="connsiteY13" fmla="*/ 1279525 h 2324100"/>
              <a:gd name="connsiteX14" fmla="*/ 1600200 w 3502025"/>
              <a:gd name="connsiteY14" fmla="*/ 1279525 h 2324100"/>
              <a:gd name="connsiteX15" fmla="*/ 1600200 w 3502025"/>
              <a:gd name="connsiteY15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2025" h="2324100">
                <a:moveTo>
                  <a:pt x="1600200" y="0"/>
                </a:moveTo>
                <a:lnTo>
                  <a:pt x="3502025" y="0"/>
                </a:lnTo>
                <a:lnTo>
                  <a:pt x="3502025" y="2320925"/>
                </a:lnTo>
                <a:lnTo>
                  <a:pt x="2463800" y="2320925"/>
                </a:lnTo>
                <a:lnTo>
                  <a:pt x="2463800" y="2159000"/>
                </a:lnTo>
                <a:lnTo>
                  <a:pt x="784225" y="2159000"/>
                </a:lnTo>
                <a:lnTo>
                  <a:pt x="784225" y="2324100"/>
                </a:lnTo>
                <a:lnTo>
                  <a:pt x="0" y="2324100"/>
                </a:lnTo>
                <a:lnTo>
                  <a:pt x="0" y="1057275"/>
                </a:lnTo>
                <a:lnTo>
                  <a:pt x="774700" y="1057275"/>
                </a:lnTo>
                <a:lnTo>
                  <a:pt x="774700" y="1358900"/>
                </a:lnTo>
                <a:lnTo>
                  <a:pt x="1524000" y="1358900"/>
                </a:lnTo>
                <a:lnTo>
                  <a:pt x="1514475" y="1333500"/>
                </a:lnTo>
                <a:lnTo>
                  <a:pt x="1514475" y="1279525"/>
                </a:lnTo>
                <a:lnTo>
                  <a:pt x="1600200" y="1279525"/>
                </a:lnTo>
                <a:lnTo>
                  <a:pt x="16002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FC5FA6-F71E-8550-2067-843497BF938A}"/>
              </a:ext>
            </a:extLst>
          </p:cNvPr>
          <p:cNvSpPr/>
          <p:nvPr/>
        </p:nvSpPr>
        <p:spPr>
          <a:xfrm>
            <a:off x="4412456" y="3879056"/>
            <a:ext cx="3462338" cy="2305050"/>
          </a:xfrm>
          <a:custGeom>
            <a:avLst/>
            <a:gdLst>
              <a:gd name="connsiteX0" fmla="*/ 0 w 3462338"/>
              <a:gd name="connsiteY0" fmla="*/ 1050132 h 2305050"/>
              <a:gd name="connsiteX1" fmla="*/ 747713 w 3462338"/>
              <a:gd name="connsiteY1" fmla="*/ 1050132 h 2305050"/>
              <a:gd name="connsiteX2" fmla="*/ 747713 w 3462338"/>
              <a:gd name="connsiteY2" fmla="*/ 1340644 h 2305050"/>
              <a:gd name="connsiteX3" fmla="*/ 1504950 w 3462338"/>
              <a:gd name="connsiteY3" fmla="*/ 1340644 h 2305050"/>
              <a:gd name="connsiteX4" fmla="*/ 1504950 w 3462338"/>
              <a:gd name="connsiteY4" fmla="*/ 1281113 h 2305050"/>
              <a:gd name="connsiteX5" fmla="*/ 1574007 w 3462338"/>
              <a:gd name="connsiteY5" fmla="*/ 1281113 h 2305050"/>
              <a:gd name="connsiteX6" fmla="*/ 1574007 w 3462338"/>
              <a:gd name="connsiteY6" fmla="*/ 0 h 2305050"/>
              <a:gd name="connsiteX7" fmla="*/ 3462338 w 3462338"/>
              <a:gd name="connsiteY7" fmla="*/ 0 h 2305050"/>
              <a:gd name="connsiteX8" fmla="*/ 3462338 w 3462338"/>
              <a:gd name="connsiteY8" fmla="*/ 2305050 h 2305050"/>
              <a:gd name="connsiteX9" fmla="*/ 2431257 w 3462338"/>
              <a:gd name="connsiteY9" fmla="*/ 2305050 h 2305050"/>
              <a:gd name="connsiteX10" fmla="*/ 2431257 w 3462338"/>
              <a:gd name="connsiteY10" fmla="*/ 2281238 h 2305050"/>
              <a:gd name="connsiteX11" fmla="*/ 2431257 w 3462338"/>
              <a:gd name="connsiteY11" fmla="*/ 2109788 h 2305050"/>
              <a:gd name="connsiteX12" fmla="*/ 759619 w 3462338"/>
              <a:gd name="connsiteY12" fmla="*/ 2109788 h 2305050"/>
              <a:gd name="connsiteX13" fmla="*/ 759619 w 3462338"/>
              <a:gd name="connsiteY13" fmla="*/ 2302669 h 2305050"/>
              <a:gd name="connsiteX14" fmla="*/ 0 w 3462338"/>
              <a:gd name="connsiteY14" fmla="*/ 2302669 h 2305050"/>
              <a:gd name="connsiteX15" fmla="*/ 0 w 3462338"/>
              <a:gd name="connsiteY15" fmla="*/ 1050132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2338" h="2305050">
                <a:moveTo>
                  <a:pt x="0" y="1050132"/>
                </a:moveTo>
                <a:lnTo>
                  <a:pt x="747713" y="1050132"/>
                </a:lnTo>
                <a:lnTo>
                  <a:pt x="747713" y="1340644"/>
                </a:lnTo>
                <a:lnTo>
                  <a:pt x="1504950" y="1340644"/>
                </a:lnTo>
                <a:lnTo>
                  <a:pt x="1504950" y="1281113"/>
                </a:lnTo>
                <a:lnTo>
                  <a:pt x="1574007" y="1281113"/>
                </a:lnTo>
                <a:lnTo>
                  <a:pt x="1574007" y="0"/>
                </a:lnTo>
                <a:lnTo>
                  <a:pt x="3462338" y="0"/>
                </a:lnTo>
                <a:lnTo>
                  <a:pt x="3462338" y="2305050"/>
                </a:lnTo>
                <a:lnTo>
                  <a:pt x="2431257" y="2305050"/>
                </a:lnTo>
                <a:lnTo>
                  <a:pt x="2431257" y="2281238"/>
                </a:lnTo>
                <a:lnTo>
                  <a:pt x="2431257" y="2109788"/>
                </a:lnTo>
                <a:lnTo>
                  <a:pt x="759619" y="2109788"/>
                </a:lnTo>
                <a:lnTo>
                  <a:pt x="759619" y="2302669"/>
                </a:lnTo>
                <a:lnTo>
                  <a:pt x="0" y="2302669"/>
                </a:lnTo>
                <a:lnTo>
                  <a:pt x="0" y="1050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EC396C-B9BD-FB84-8C5D-D443047F7FC4}"/>
              </a:ext>
            </a:extLst>
          </p:cNvPr>
          <p:cNvSpPr/>
          <p:nvPr/>
        </p:nvSpPr>
        <p:spPr>
          <a:xfrm>
            <a:off x="358775" y="3841750"/>
            <a:ext cx="3556000" cy="2362200"/>
          </a:xfrm>
          <a:custGeom>
            <a:avLst/>
            <a:gdLst>
              <a:gd name="connsiteX0" fmla="*/ 0 w 3556000"/>
              <a:gd name="connsiteY0" fmla="*/ 1073150 h 2362200"/>
              <a:gd name="connsiteX1" fmla="*/ 771525 w 3556000"/>
              <a:gd name="connsiteY1" fmla="*/ 1073150 h 2362200"/>
              <a:gd name="connsiteX2" fmla="*/ 771525 w 3556000"/>
              <a:gd name="connsiteY2" fmla="*/ 1365250 h 2362200"/>
              <a:gd name="connsiteX3" fmla="*/ 1546225 w 3556000"/>
              <a:gd name="connsiteY3" fmla="*/ 1365250 h 2362200"/>
              <a:gd name="connsiteX4" fmla="*/ 1546225 w 3556000"/>
              <a:gd name="connsiteY4" fmla="*/ 1311275 h 2362200"/>
              <a:gd name="connsiteX5" fmla="*/ 1597025 w 3556000"/>
              <a:gd name="connsiteY5" fmla="*/ 1311275 h 2362200"/>
              <a:gd name="connsiteX6" fmla="*/ 1597025 w 3556000"/>
              <a:gd name="connsiteY6" fmla="*/ 0 h 2362200"/>
              <a:gd name="connsiteX7" fmla="*/ 1628775 w 3556000"/>
              <a:gd name="connsiteY7" fmla="*/ 0 h 2362200"/>
              <a:gd name="connsiteX8" fmla="*/ 3556000 w 3556000"/>
              <a:gd name="connsiteY8" fmla="*/ 0 h 2362200"/>
              <a:gd name="connsiteX9" fmla="*/ 3556000 w 3556000"/>
              <a:gd name="connsiteY9" fmla="*/ 2362200 h 2362200"/>
              <a:gd name="connsiteX10" fmla="*/ 2501900 w 3556000"/>
              <a:gd name="connsiteY10" fmla="*/ 2362200 h 2362200"/>
              <a:gd name="connsiteX11" fmla="*/ 2501900 w 3556000"/>
              <a:gd name="connsiteY11" fmla="*/ 2089150 h 2362200"/>
              <a:gd name="connsiteX12" fmla="*/ 781050 w 3556000"/>
              <a:gd name="connsiteY12" fmla="*/ 2089150 h 2362200"/>
              <a:gd name="connsiteX13" fmla="*/ 781050 w 3556000"/>
              <a:gd name="connsiteY13" fmla="*/ 2359025 h 2362200"/>
              <a:gd name="connsiteX14" fmla="*/ 0 w 3556000"/>
              <a:gd name="connsiteY14" fmla="*/ 2359025 h 2362200"/>
              <a:gd name="connsiteX15" fmla="*/ 0 w 3556000"/>
              <a:gd name="connsiteY15" fmla="*/ 107315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6000" h="2362200">
                <a:moveTo>
                  <a:pt x="0" y="1073150"/>
                </a:moveTo>
                <a:lnTo>
                  <a:pt x="771525" y="1073150"/>
                </a:lnTo>
                <a:lnTo>
                  <a:pt x="771525" y="1365250"/>
                </a:lnTo>
                <a:lnTo>
                  <a:pt x="1546225" y="1365250"/>
                </a:lnTo>
                <a:lnTo>
                  <a:pt x="1546225" y="1311275"/>
                </a:lnTo>
                <a:lnTo>
                  <a:pt x="1597025" y="1311275"/>
                </a:lnTo>
                <a:lnTo>
                  <a:pt x="1597025" y="0"/>
                </a:lnTo>
                <a:lnTo>
                  <a:pt x="1628775" y="0"/>
                </a:lnTo>
                <a:lnTo>
                  <a:pt x="3556000" y="0"/>
                </a:lnTo>
                <a:lnTo>
                  <a:pt x="3556000" y="2362200"/>
                </a:lnTo>
                <a:lnTo>
                  <a:pt x="2501900" y="2362200"/>
                </a:lnTo>
                <a:lnTo>
                  <a:pt x="2501900" y="2089150"/>
                </a:lnTo>
                <a:lnTo>
                  <a:pt x="781050" y="2089150"/>
                </a:lnTo>
                <a:lnTo>
                  <a:pt x="781050" y="2359025"/>
                </a:lnTo>
                <a:lnTo>
                  <a:pt x="0" y="2359025"/>
                </a:lnTo>
                <a:lnTo>
                  <a:pt x="0" y="1073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B9E936-A1CF-5D07-5412-5B9740BCAC8E}"/>
              </a:ext>
            </a:extLst>
          </p:cNvPr>
          <p:cNvGrpSpPr/>
          <p:nvPr/>
        </p:nvGrpSpPr>
        <p:grpSpPr>
          <a:xfrm>
            <a:off x="26194" y="3752850"/>
            <a:ext cx="12020551" cy="2494289"/>
            <a:chOff x="0" y="3409950"/>
            <a:chExt cx="11062662" cy="2295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F4045B-0DC0-D3A0-B6F0-E6494B377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3" t="23024" r="29668" b="27954"/>
            <a:stretch/>
          </p:blipFill>
          <p:spPr>
            <a:xfrm>
              <a:off x="7534273" y="3429000"/>
              <a:ext cx="3528389" cy="2209800"/>
            </a:xfrm>
            <a:prstGeom prst="rect">
              <a:avLst/>
            </a:prstGeom>
          </p:spPr>
        </p:pic>
        <p:pic>
          <p:nvPicPr>
            <p:cNvPr id="2" name="Picture 1" descr="A blueprint of a house&#10;&#10;Description automatically generated">
              <a:extLst>
                <a:ext uri="{FF2B5EF4-FFF2-40B4-BE49-F238E27FC236}">
                  <a16:creationId xmlns:a16="http://schemas.microsoft.com/office/drawing/2014/main" id="{0A204078-63DE-2AFF-EC06-998C1533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5" t="22043" r="29781" b="26811"/>
            <a:stretch/>
          </p:blipFill>
          <p:spPr>
            <a:xfrm>
              <a:off x="3819525" y="3429000"/>
              <a:ext cx="3429937" cy="22764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DDC35C-9B1E-57A1-2C42-663E0BA30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22487" r="28685" b="27543"/>
            <a:stretch/>
          </p:blipFill>
          <p:spPr>
            <a:xfrm>
              <a:off x="0" y="3409950"/>
              <a:ext cx="3686175" cy="228600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36DE23-371E-6203-B909-C2ED14EF5B7D}"/>
              </a:ext>
            </a:extLst>
          </p:cNvPr>
          <p:cNvSpPr/>
          <p:nvPr/>
        </p:nvSpPr>
        <p:spPr>
          <a:xfrm>
            <a:off x="5070826" y="5838825"/>
            <a:ext cx="1799700" cy="436889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DB256B-2639-CE1C-5EBB-C576BB90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1CD1B-29ED-35F6-BA12-FA1D0CCC9A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CB5FC5-58B0-A2A0-286F-56201A0605BF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050F-2112-A79C-521A-05335CE4183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B947317-8AFA-DB33-2CCE-6E56FF073C3B}"/>
              </a:ext>
            </a:extLst>
          </p:cNvPr>
          <p:cNvSpPr/>
          <p:nvPr/>
        </p:nvSpPr>
        <p:spPr>
          <a:xfrm>
            <a:off x="285750" y="5838825"/>
            <a:ext cx="866775" cy="436889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E86EEC-66B1-FFFD-B2C9-A8353301AFF7}"/>
              </a:ext>
            </a:extLst>
          </p:cNvPr>
          <p:cNvSpPr txBox="1"/>
          <p:nvPr/>
        </p:nvSpPr>
        <p:spPr>
          <a:xfrm>
            <a:off x="1016000" y="1667341"/>
            <a:ext cx="6343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Upgrade/Repair Building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Accessibility (Entrance, Toilets, Breakroom)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Possibly Expand Mezzanine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Possibly Locate Friends Off-Site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8C5C3-A5A8-D988-6FC3-11EDEB59B263}"/>
              </a:ext>
            </a:extLst>
          </p:cNvPr>
          <p:cNvSpPr txBox="1"/>
          <p:nvPr/>
        </p:nvSpPr>
        <p:spPr>
          <a:xfrm>
            <a:off x="1281868" y="6393143"/>
            <a:ext cx="998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913313" algn="ctr"/>
                <a:tab pos="9656763" algn="r"/>
              </a:tabLst>
            </a:pPr>
            <a:r>
              <a:rPr lang="en-US" b="1" dirty="0">
                <a:solidFill>
                  <a:schemeClr val="bg1"/>
                </a:solidFill>
              </a:rPr>
              <a:t>Second Floor 	Main Floor	 Basement</a:t>
            </a:r>
          </a:p>
        </p:txBody>
      </p:sp>
    </p:spTree>
    <p:extLst>
      <p:ext uri="{BB962C8B-B14F-4D97-AF65-F5344CB8AC3E}">
        <p14:creationId xmlns:p14="http://schemas.microsoft.com/office/powerpoint/2010/main" val="1184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82852 -0.094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9" y="-47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6" grpId="1" animBg="1"/>
      <p:bldP spid="16" grpId="2" animBg="1"/>
      <p:bldP spid="16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15986-BB36-4526-A1F7-881AD013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aerial view of a building&#10;&#10;Description automatically generated">
            <a:extLst>
              <a:ext uri="{FF2B5EF4-FFF2-40B4-BE49-F238E27FC236}">
                <a16:creationId xmlns:a16="http://schemas.microsoft.com/office/drawing/2014/main" id="{E2610B90-4B83-39AC-DC49-6506D30C3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756" y="1654613"/>
            <a:ext cx="9601200" cy="4728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B0B999-EB79-BA00-8F8F-875BEB8EBDD5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658837-8E4A-C7FA-27C9-011393C3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A2702-4E96-E6BD-7A92-1B691BE8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554C5-3F6F-FA34-CD86-BF81E597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D07FDA-EB7F-9E80-4C94-C5A7669B1C54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FB64A-D1A1-7BFE-B919-6905C3909640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D2A23-2B46-2A7E-4A64-6C49656EA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t="18486" r="29150" b="23832"/>
          <a:stretch/>
        </p:blipFill>
        <p:spPr>
          <a:xfrm>
            <a:off x="4982135" y="2171018"/>
            <a:ext cx="2543998" cy="20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5098B-27EE-648E-E73F-7F8457AC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560F52-CC10-DDC0-F572-B373E9099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13075" r="25301" b="21569"/>
          <a:stretch/>
        </p:blipFill>
        <p:spPr>
          <a:xfrm>
            <a:off x="2837329" y="1515287"/>
            <a:ext cx="5876365" cy="44821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1A409-9B41-7268-83F2-0499A1A2F833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7FA3D2-37E8-571A-6C56-0194B83A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E387-8904-9DD7-AC4C-5C196758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F2360-D8A5-681F-F239-39D7A0228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28200-E021-712A-89AE-1BEC8C212782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85281-BE84-4F06-401E-FE8FDAD2A09D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E57071-D2B7-4B08-4BF6-456EE2D2A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23040" r="28174" b="23157"/>
          <a:stretch/>
        </p:blipFill>
        <p:spPr>
          <a:xfrm>
            <a:off x="3892987" y="2861239"/>
            <a:ext cx="3913031" cy="2739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7C930F-2E26-1238-1D76-9F447D42F253}"/>
              </a:ext>
            </a:extLst>
          </p:cNvPr>
          <p:cNvSpPr/>
          <p:nvPr/>
        </p:nvSpPr>
        <p:spPr>
          <a:xfrm>
            <a:off x="8317006" y="3529853"/>
            <a:ext cx="638735" cy="1620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5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2F59-B985-EF06-F26C-8452F785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92EC-78E2-7966-E40D-6FE7732B2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6" y="7995"/>
            <a:ext cx="12191995" cy="78889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23591B-D74F-33D3-DFAD-E3CABC302843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1DC40F-EAA4-19A3-D9DD-CCF1A4DC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7156C-C00D-F6D5-D06E-248C34B18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42F6B-BE8E-1252-9CC6-8753677D2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12005-4301-912F-9A5F-3B07F3BC236A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80821-F446-CB19-DCFB-D64230498399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ABBEFC-8BFB-1CBC-E941-F959005A99A1}"/>
              </a:ext>
            </a:extLst>
          </p:cNvPr>
          <p:cNvSpPr/>
          <p:nvPr/>
        </p:nvSpPr>
        <p:spPr>
          <a:xfrm>
            <a:off x="4176713" y="5653088"/>
            <a:ext cx="290511" cy="809625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5F3DE3-E895-83AD-DB55-EF6316290250}"/>
              </a:ext>
            </a:extLst>
          </p:cNvPr>
          <p:cNvSpPr/>
          <p:nvPr/>
        </p:nvSpPr>
        <p:spPr>
          <a:xfrm>
            <a:off x="4321969" y="5484433"/>
            <a:ext cx="1354932" cy="700525"/>
          </a:xfrm>
          <a:custGeom>
            <a:avLst/>
            <a:gdLst>
              <a:gd name="connsiteX0" fmla="*/ 1476375 w 1476375"/>
              <a:gd name="connsiteY0" fmla="*/ 0 h 352425"/>
              <a:gd name="connsiteX1" fmla="*/ 0 w 1476375"/>
              <a:gd name="connsiteY1" fmla="*/ 0 h 352425"/>
              <a:gd name="connsiteX2" fmla="*/ 0 w 1476375"/>
              <a:gd name="connsiteY2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352425">
                <a:moveTo>
                  <a:pt x="1476375" y="0"/>
                </a:moveTo>
                <a:lnTo>
                  <a:pt x="0" y="0"/>
                </a:lnTo>
                <a:lnTo>
                  <a:pt x="0" y="352425"/>
                </a:lnTo>
              </a:path>
            </a:pathLst>
          </a:custGeom>
          <a:noFill/>
          <a:ln w="31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D928D2-4AD1-18D4-9E71-3796C41C0086}"/>
              </a:ext>
            </a:extLst>
          </p:cNvPr>
          <p:cNvSpPr/>
          <p:nvPr/>
        </p:nvSpPr>
        <p:spPr>
          <a:xfrm>
            <a:off x="5919020" y="5836858"/>
            <a:ext cx="403200" cy="625856"/>
          </a:xfrm>
          <a:prstGeom prst="rect">
            <a:avLst/>
          </a:prstGeom>
          <a:solidFill>
            <a:schemeClr val="bg1"/>
          </a:solidFill>
          <a:ln w="3175">
            <a:solidFill>
              <a:srgbClr val="AFAF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FB0A9D-336F-8C52-9610-A8AF129B19C2}"/>
              </a:ext>
            </a:extLst>
          </p:cNvPr>
          <p:cNvSpPr/>
          <p:nvPr/>
        </p:nvSpPr>
        <p:spPr>
          <a:xfrm>
            <a:off x="3182679" y="5571460"/>
            <a:ext cx="616688" cy="620940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70EC9C-490C-9A9F-E3BB-8D0082B88619}"/>
              </a:ext>
            </a:extLst>
          </p:cNvPr>
          <p:cNvSpPr/>
          <p:nvPr/>
        </p:nvSpPr>
        <p:spPr>
          <a:xfrm>
            <a:off x="4976037" y="2770407"/>
            <a:ext cx="556846" cy="865927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9265D6-11F6-1CA3-542D-CC7D60182712}"/>
              </a:ext>
            </a:extLst>
          </p:cNvPr>
          <p:cNvSpPr/>
          <p:nvPr/>
        </p:nvSpPr>
        <p:spPr>
          <a:xfrm>
            <a:off x="4012019" y="5270338"/>
            <a:ext cx="2877879" cy="1279318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B1D572-03F2-4CD4-C65D-1CBEB4A4C9F0}"/>
              </a:ext>
            </a:extLst>
          </p:cNvPr>
          <p:cNvSpPr/>
          <p:nvPr/>
        </p:nvSpPr>
        <p:spPr>
          <a:xfrm>
            <a:off x="7606553" y="6277488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05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A9F0-9BDB-E042-4140-90DF3C8E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83A73-266D-0F78-8604-73AC01EA2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6" y="7995"/>
            <a:ext cx="12191996" cy="78889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31EE4-5671-B64C-4667-845CDF3DF1DF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60365F-B4E3-B087-2153-26FD4CF3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7E9C0-93B6-2BBF-6856-8317DC069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D2546-0A3B-E3C8-FA5B-CD31412DD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37B056-9A0D-FDB9-9F2F-E4F655FD3288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F90F7-AF20-FA88-C277-7DC3310D6FF2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95C4B3-5B92-50BB-9A83-2D6353879F01}"/>
              </a:ext>
            </a:extLst>
          </p:cNvPr>
          <p:cNvCxnSpPr>
            <a:cxnSpLocks/>
          </p:cNvCxnSpPr>
          <p:nvPr/>
        </p:nvCxnSpPr>
        <p:spPr>
          <a:xfrm>
            <a:off x="6856730" y="3161030"/>
            <a:ext cx="1624330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C19B0-7532-A9BD-8D89-BBB73FA957CC}"/>
              </a:ext>
            </a:extLst>
          </p:cNvPr>
          <p:cNvSpPr/>
          <p:nvPr/>
        </p:nvSpPr>
        <p:spPr>
          <a:xfrm>
            <a:off x="2814084" y="5117804"/>
            <a:ext cx="1339702" cy="620940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E0529-D006-E1AD-9DFA-85C828DBB808}"/>
              </a:ext>
            </a:extLst>
          </p:cNvPr>
          <p:cNvSpPr txBox="1"/>
          <p:nvPr/>
        </p:nvSpPr>
        <p:spPr>
          <a:xfrm>
            <a:off x="3100387" y="5286376"/>
            <a:ext cx="647700" cy="215444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C3D0E-277C-18C4-034D-4E8426E4C7BB}"/>
              </a:ext>
            </a:extLst>
          </p:cNvPr>
          <p:cNvSpPr/>
          <p:nvPr/>
        </p:nvSpPr>
        <p:spPr>
          <a:xfrm>
            <a:off x="7668895" y="6291775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518C-E4AD-B2CE-4613-7C09B664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B961E-E72D-7929-014D-DFBFBBBD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6" y="7995"/>
            <a:ext cx="12191995" cy="7888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D331B-6AED-FB48-78F4-D97194448393}"/>
              </a:ext>
            </a:extLst>
          </p:cNvPr>
          <p:cNvSpPr/>
          <p:nvPr/>
        </p:nvSpPr>
        <p:spPr>
          <a:xfrm>
            <a:off x="1" y="38475"/>
            <a:ext cx="12142836" cy="1179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8EDA05-F46E-E809-7040-75EFD568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56" y="991038"/>
            <a:ext cx="10383044" cy="819150"/>
          </a:xfrm>
        </p:spPr>
        <p:txBody>
          <a:bodyPr>
            <a:normAutofit/>
          </a:bodyPr>
          <a:lstStyle/>
          <a:p>
            <a:r>
              <a:rPr lang="en-US" sz="3600" dirty="0"/>
              <a:t>Option 1 –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F81F-5497-F369-69CA-D258B2A81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75703-C9EE-B169-D279-C43BF7361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3"/>
          <a:stretch/>
        </p:blipFill>
        <p:spPr>
          <a:xfrm>
            <a:off x="181719" y="177800"/>
            <a:ext cx="834281" cy="819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627A9B-6739-EEDE-B0B9-1BAEE1CE6D23}"/>
              </a:ext>
            </a:extLst>
          </p:cNvPr>
          <p:cNvSpPr/>
          <p:nvPr/>
        </p:nvSpPr>
        <p:spPr>
          <a:xfrm>
            <a:off x="970756" y="474633"/>
            <a:ext cx="3945439" cy="629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2800" spc="400" dirty="0">
                <a:solidFill>
                  <a:srgbClr val="DBEFF9">
                    <a:lumMod val="10000"/>
                  </a:srgbClr>
                </a:solidFill>
                <a:latin typeface="Futura Lt BT" panose="020B0402020204020303" pitchFamily="34" charset="0"/>
              </a:rPr>
              <a:t>FEASIBILITY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A1D93-43A4-D8B1-D811-48BD01D6E941}"/>
              </a:ext>
            </a:extLst>
          </p:cNvPr>
          <p:cNvSpPr txBox="1"/>
          <p:nvPr/>
        </p:nvSpPr>
        <p:spPr>
          <a:xfrm>
            <a:off x="635000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spc="1067" dirty="0">
                <a:solidFill>
                  <a:schemeClr val="bg2">
                    <a:lumMod val="10000"/>
                  </a:schemeClr>
                </a:solidFill>
                <a:latin typeface="Futura MdCn BT" panose="020B0506020204030203" pitchFamily="34" charset="0"/>
              </a:rPr>
              <a:t>Lynnfield Library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E9E986-5AA4-EA5A-BC18-C9537E34B376}"/>
              </a:ext>
            </a:extLst>
          </p:cNvPr>
          <p:cNvSpPr/>
          <p:nvPr/>
        </p:nvSpPr>
        <p:spPr>
          <a:xfrm rot="5400000">
            <a:off x="6139028" y="4340112"/>
            <a:ext cx="976313" cy="620940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847B78-314F-05AF-0777-94F143CF7D5A}"/>
              </a:ext>
            </a:extLst>
          </p:cNvPr>
          <p:cNvSpPr/>
          <p:nvPr/>
        </p:nvSpPr>
        <p:spPr>
          <a:xfrm>
            <a:off x="7668895" y="6291775"/>
            <a:ext cx="3747247" cy="13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5E08B6-3E9F-41D6-3B4F-542E9C744834}"/>
              </a:ext>
            </a:extLst>
          </p:cNvPr>
          <p:cNvSpPr/>
          <p:nvPr/>
        </p:nvSpPr>
        <p:spPr>
          <a:xfrm>
            <a:off x="5785567" y="3076353"/>
            <a:ext cx="423847" cy="540218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4D06B9-01FC-19CC-1061-A6CED8BCEEBF}"/>
              </a:ext>
            </a:extLst>
          </p:cNvPr>
          <p:cNvSpPr/>
          <p:nvPr/>
        </p:nvSpPr>
        <p:spPr>
          <a:xfrm>
            <a:off x="4642884" y="4781107"/>
            <a:ext cx="758456" cy="540218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0B27C-AD06-867D-8000-DF262F70EC7B}"/>
              </a:ext>
            </a:extLst>
          </p:cNvPr>
          <p:cNvSpPr txBox="1"/>
          <p:nvPr/>
        </p:nvSpPr>
        <p:spPr>
          <a:xfrm>
            <a:off x="4698262" y="4894943"/>
            <a:ext cx="647700" cy="215444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E4DB2-F5ED-0DB4-5156-B428A916A749}"/>
              </a:ext>
            </a:extLst>
          </p:cNvPr>
          <p:cNvSpPr txBox="1"/>
          <p:nvPr/>
        </p:nvSpPr>
        <p:spPr>
          <a:xfrm>
            <a:off x="4698262" y="4894943"/>
            <a:ext cx="647700" cy="215444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2062490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4503</TotalTime>
  <Words>805</Words>
  <Application>Microsoft Office PowerPoint</Application>
  <PresentationFormat>Widescreen</PresentationFormat>
  <Paragraphs>218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Futura Lt BT</vt:lpstr>
      <vt:lpstr>Futura MdCn BT</vt:lpstr>
      <vt:lpstr>Symbol</vt:lpstr>
      <vt:lpstr>Office Theme</vt:lpstr>
      <vt:lpstr>Options for the Existing Library </vt:lpstr>
      <vt:lpstr>Priorities</vt:lpstr>
      <vt:lpstr>Options</vt:lpstr>
      <vt:lpstr>Option 1 – CODE COMPLIANCE</vt:lpstr>
      <vt:lpstr>Option 1 – CODE COMPLIANCE</vt:lpstr>
      <vt:lpstr>Option 1 – CODE COMPLIANCE</vt:lpstr>
      <vt:lpstr>Option 1 – CODE COMPLIANCE</vt:lpstr>
      <vt:lpstr>Option 1 – CODE COMPLIANCE</vt:lpstr>
      <vt:lpstr>Option 1 – CODE COMPLIANCE</vt:lpstr>
      <vt:lpstr>Option 1 – CODE COMPLIANCE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2 – COURTYARD ADDITION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Option 3 – COURTYARD ADDITION/VERTICAL EXPANSION</vt:lpstr>
      <vt:lpstr>COURTYARD ADDITION/ VERTICAL EXPANSION</vt:lpstr>
      <vt:lpstr>Comparison – All Options </vt:lpstr>
      <vt:lpstr>Next Steps </vt:lpstr>
      <vt:lpstr>THANKS!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OPTIONS</dc:title>
  <dc:creator>Jeffrey Hoover</dc:creator>
  <cp:lastModifiedBy>Jeff Hoover</cp:lastModifiedBy>
  <cp:revision>138</cp:revision>
  <dcterms:created xsi:type="dcterms:W3CDTF">2024-02-07T04:32:42Z</dcterms:created>
  <dcterms:modified xsi:type="dcterms:W3CDTF">2024-02-28T15:21:03Z</dcterms:modified>
</cp:coreProperties>
</file>